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
  </p:notesMasterIdLst>
  <p:sldIdLst>
    <p:sldId id="282" r:id="rId5"/>
    <p:sldId id="321" r:id="rId6"/>
    <p:sldId id="322" r:id="rId7"/>
    <p:sldId id="323" r:id="rId8"/>
    <p:sldId id="324" r:id="rId9"/>
    <p:sldId id="325" r:id="rId10"/>
    <p:sldId id="327" r:id="rId11"/>
    <p:sldId id="326" r:id="rId12"/>
    <p:sldId id="328" r:id="rId13"/>
    <p:sldId id="329" r:id="rId14"/>
    <p:sldId id="330" r:id="rId15"/>
    <p:sldId id="33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4660"/>
  </p:normalViewPr>
  <p:slideViewPr>
    <p:cSldViewPr snapToGrid="0">
      <p:cViewPr varScale="1">
        <p:scale>
          <a:sx n="106" d="100"/>
          <a:sy n="106" d="100"/>
        </p:scale>
        <p:origin x="82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10D05F-992B-4FE6-B472-3DAFF6A0B534}"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A67F1-470B-4B83-99B9-04981A185774}" type="slidenum">
              <a:rPr lang="en-US" smtClean="0"/>
              <a:t>‹#›</a:t>
            </a:fld>
            <a:endParaRPr lang="en-US"/>
          </a:p>
        </p:txBody>
      </p:sp>
    </p:spTree>
    <p:extLst>
      <p:ext uri="{BB962C8B-B14F-4D97-AF65-F5344CB8AC3E}">
        <p14:creationId xmlns:p14="http://schemas.microsoft.com/office/powerpoint/2010/main" val="88544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6A67F1-470B-4B83-99B9-04981A185774}" type="slidenum">
              <a:rPr lang="en-US" smtClean="0"/>
              <a:t>7</a:t>
            </a:fld>
            <a:endParaRPr lang="en-US"/>
          </a:p>
        </p:txBody>
      </p:sp>
    </p:spTree>
    <p:extLst>
      <p:ext uri="{BB962C8B-B14F-4D97-AF65-F5344CB8AC3E}">
        <p14:creationId xmlns:p14="http://schemas.microsoft.com/office/powerpoint/2010/main" val="1927797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 J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A80B9-591D-47DE-A0AD-79283E03177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3556405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0527"/>
            <a:ext cx="7196842" cy="615553"/>
          </a:xfrm>
          <a:noFill/>
        </p:spPr>
        <p:txBody>
          <a:bodyPr lIns="45720" tIns="0" rIns="45720" bIns="0"/>
          <a:lstStyle>
            <a:lvl1pPr>
              <a:lnSpc>
                <a:spcPct val="100000"/>
              </a:lnSpc>
              <a:defRPr sz="4000" b="1" u="none" cap="none" baseline="0">
                <a:solidFill>
                  <a:srgbClr val="10497E"/>
                </a:solidFill>
              </a:defRPr>
            </a:lvl1pPr>
          </a:lstStyle>
          <a:p>
            <a:r>
              <a:rPr lang="en-US"/>
              <a:t>Click to edit master title style</a:t>
            </a:r>
          </a:p>
        </p:txBody>
      </p:sp>
      <p:sp>
        <p:nvSpPr>
          <p:cNvPr id="3" name="Content Placeholder 2"/>
          <p:cNvSpPr>
            <a:spLocks noGrp="1"/>
          </p:cNvSpPr>
          <p:nvPr>
            <p:ph sz="half" idx="1"/>
          </p:nvPr>
        </p:nvSpPr>
        <p:spPr>
          <a:xfrm>
            <a:off x="1371600" y="1082496"/>
            <a:ext cx="4114800" cy="4351338"/>
          </a:xfrm>
        </p:spPr>
        <p:txBody>
          <a:bodyPr>
            <a:normAutofit/>
          </a:bodyPr>
          <a:lstStyle>
            <a:lvl1pPr marL="228600" indent="-228600">
              <a:buClr>
                <a:srgbClr val="5B6770"/>
              </a:buClr>
              <a:buFont typeface="Wingdings" panose="05000000000000000000" pitchFamily="2" charset="2"/>
              <a:buChar char="§"/>
              <a:defRPr sz="2000">
                <a:solidFill>
                  <a:srgbClr val="000000"/>
                </a:solidFill>
              </a:defRPr>
            </a:lvl1pPr>
            <a:lvl2pPr marL="685800" indent="-228600">
              <a:buClr>
                <a:srgbClr val="5B6770"/>
              </a:buClr>
              <a:buFont typeface="Wingdings" panose="05000000000000000000" pitchFamily="2" charset="2"/>
              <a:buChar char="w"/>
              <a:defRPr sz="2000">
                <a:solidFill>
                  <a:srgbClr val="000000"/>
                </a:solidFill>
              </a:defRPr>
            </a:lvl2pPr>
            <a:lvl3pPr marL="1143000" indent="-228600">
              <a:buClr>
                <a:srgbClr val="5B6770"/>
              </a:buClr>
              <a:buFont typeface="Wingdings" panose="05000000000000000000" pitchFamily="2" charset="2"/>
              <a:buChar char=""/>
              <a:defRPr sz="2000">
                <a:solidFill>
                  <a:srgbClr val="000000"/>
                </a:solidFill>
              </a:defRPr>
            </a:lvl3pPr>
            <a:lvl4pPr marL="1600200" indent="-228600">
              <a:buClr>
                <a:srgbClr val="5B6770"/>
              </a:buClr>
              <a:buFont typeface="Arial" panose="020B0604020202020204" pitchFamily="34" charset="0"/>
              <a:buChar char="›"/>
              <a:defRPr sz="2000">
                <a:solidFill>
                  <a:srgbClr val="000000"/>
                </a:solidFill>
              </a:defRPr>
            </a:lvl4pPr>
            <a:lvl5pPr marL="2057400" indent="-228600">
              <a:buClr>
                <a:srgbClr val="5B6770"/>
              </a:buClr>
              <a:buFont typeface="Arial" panose="020B0604020202020204" pitchFamily="34" charset="0"/>
              <a:buChar char="-"/>
              <a:defRPr sz="20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5632579" y="1082496"/>
            <a:ext cx="4114800" cy="4351338"/>
          </a:xfrm>
        </p:spPr>
        <p:txBody>
          <a:bodyPr>
            <a:normAutofit/>
          </a:bodyPr>
          <a:lstStyle>
            <a:lvl1pPr marL="228600" indent="-228600">
              <a:buClr>
                <a:srgbClr val="5B6770"/>
              </a:buClr>
              <a:buFont typeface="Wingdings" panose="05000000000000000000" pitchFamily="2" charset="2"/>
              <a:buChar char="§"/>
              <a:defRPr sz="2000">
                <a:solidFill>
                  <a:srgbClr val="000000"/>
                </a:solidFill>
              </a:defRPr>
            </a:lvl1pPr>
            <a:lvl2pPr marL="685800" indent="-228600">
              <a:buClr>
                <a:srgbClr val="5B6770"/>
              </a:buClr>
              <a:buFont typeface="Wingdings" panose="05000000000000000000" pitchFamily="2" charset="2"/>
              <a:buChar char="w"/>
              <a:defRPr sz="2000">
                <a:solidFill>
                  <a:srgbClr val="000000"/>
                </a:solidFill>
              </a:defRPr>
            </a:lvl2pPr>
            <a:lvl3pPr marL="1143000" indent="-228600">
              <a:buClr>
                <a:srgbClr val="5B6770"/>
              </a:buClr>
              <a:buFont typeface="Wingdings" panose="05000000000000000000" pitchFamily="2" charset="2"/>
              <a:buChar char=""/>
              <a:defRPr sz="2000">
                <a:solidFill>
                  <a:srgbClr val="000000"/>
                </a:solidFill>
              </a:defRPr>
            </a:lvl3pPr>
            <a:lvl4pPr marL="1600200" indent="-228600">
              <a:buClr>
                <a:srgbClr val="5B6770"/>
              </a:buClr>
              <a:buFont typeface="Arial" panose="020B0604020202020204" pitchFamily="34" charset="0"/>
              <a:buChar char="›"/>
              <a:defRPr sz="2000">
                <a:solidFill>
                  <a:srgbClr val="000000"/>
                </a:solidFill>
              </a:defRPr>
            </a:lvl4pPr>
            <a:lvl5pPr marL="2057400" indent="-228600">
              <a:buClr>
                <a:srgbClr val="5B6770"/>
              </a:buClr>
              <a:buFont typeface="Arial" panose="020B0604020202020204" pitchFamily="34" charset="0"/>
              <a:buChar char="-"/>
              <a:defRPr sz="20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12"/>
          </p:nvPr>
        </p:nvSpPr>
        <p:spPr>
          <a:xfrm>
            <a:off x="628179" y="6402632"/>
            <a:ext cx="520356" cy="365125"/>
          </a:xfrm>
          <a:prstGeom prst="rect">
            <a:avLst/>
          </a:prstGeom>
        </p:spPr>
        <p:txBody>
          <a:bodyPr/>
          <a:lstStyle>
            <a:lvl1pPr>
              <a:defRPr sz="1100">
                <a:latin typeface="Arial" panose="020B0604020202020204" pitchFamily="34" charset="0"/>
                <a:cs typeface="Arial" panose="020B0604020202020204" pitchFamily="34" charset="0"/>
              </a:defRPr>
            </a:lvl1pPr>
          </a:lstStyle>
          <a:p>
            <a:pPr defTabSz="914400">
              <a:defRPr/>
            </a:pPr>
            <a:fld id="{AA1D5840-4A49-4640-A480-501A25C802DA}" type="slidenum">
              <a:rPr lang="en-US" smtClean="0">
                <a:solidFill>
                  <a:srgbClr val="000000"/>
                </a:solidFill>
              </a:rPr>
              <a:pPr defTabSz="914400">
                <a:defRPr/>
              </a:pPr>
              <a:t>‹#›</a:t>
            </a:fld>
            <a:endParaRPr lang="en-US">
              <a:solidFill>
                <a:srgbClr val="000000"/>
              </a:solidFill>
            </a:endParaRPr>
          </a:p>
        </p:txBody>
      </p:sp>
      <p:sp>
        <p:nvSpPr>
          <p:cNvPr id="7" name="Rectangle 6">
            <a:extLst>
              <a:ext uri="{FF2B5EF4-FFF2-40B4-BE49-F238E27FC236}">
                <a16:creationId xmlns:a16="http://schemas.microsoft.com/office/drawing/2014/main" id="{95028B82-74C6-4485-8240-F11DFF541E3E}"/>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F4F0C6-6F07-4D9B-B3DC-99F78D31EF1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Tree>
    <p:extLst>
      <p:ext uri="{BB962C8B-B14F-4D97-AF65-F5344CB8AC3E}">
        <p14:creationId xmlns:p14="http://schemas.microsoft.com/office/powerpoint/2010/main" val="3018905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0+Program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67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120+Program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9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1% working in 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C8D117-D327-43D5-82A0-29FB7A4A6F62}"/>
              </a:ext>
            </a:extLst>
          </p:cNvPr>
          <p:cNvSpPr/>
          <p:nvPr userDrawn="1"/>
        </p:nvSpPr>
        <p:spPr>
          <a:xfrm>
            <a:off x="1916672" y="1247955"/>
            <a:ext cx="6096000" cy="32316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6600" b="1" i="0" u="none" strike="noStrike" kern="1200" cap="none" spc="0" normalizeH="0" baseline="0" noProof="0">
                <a:ln>
                  <a:noFill/>
                </a:ln>
                <a:solidFill>
                  <a:prstClr val="white"/>
                </a:solidFill>
                <a:effectLst/>
                <a:uLnTx/>
                <a:uFillTx/>
                <a:latin typeface="Interstate-Bold"/>
                <a:ea typeface="Interstate-Bold"/>
                <a:cs typeface="Interstate-Bold"/>
              </a:rPr>
              <a:t>86%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a:ln>
                  <a:noFill/>
                </a:ln>
                <a:solidFill>
                  <a:prstClr val="white"/>
                </a:solidFill>
                <a:effectLst/>
                <a:uLnTx/>
                <a:uFillTx/>
                <a:latin typeface="Interstate"/>
                <a:ea typeface="Interstate"/>
                <a:cs typeface="Interstate"/>
              </a:rPr>
              <a:t>NSCC grads feel </a:t>
            </a:r>
            <a:br>
              <a:rPr kumimoji="0" lang="en-US" altLang="en-US" sz="3200" b="0" i="0" u="none" strike="noStrike" kern="1200" cap="none" spc="0" normalizeH="0" baseline="0" noProof="0">
                <a:ln>
                  <a:noFill/>
                </a:ln>
                <a:solidFill>
                  <a:prstClr val="white"/>
                </a:solidFill>
                <a:effectLst/>
                <a:uLnTx/>
                <a:uFillTx/>
                <a:latin typeface="Interstate"/>
                <a:ea typeface="Interstate"/>
                <a:cs typeface="Interstate"/>
              </a:rPr>
            </a:br>
            <a:r>
              <a:rPr kumimoji="0" lang="en-US" altLang="en-US" sz="3200" b="0" i="0" u="none" strike="noStrike" kern="1200" cap="none" spc="0" normalizeH="0" baseline="0" noProof="0">
                <a:ln>
                  <a:noFill/>
                </a:ln>
                <a:solidFill>
                  <a:prstClr val="white"/>
                </a:solidFill>
                <a:effectLst/>
                <a:uLnTx/>
                <a:uFillTx/>
                <a:latin typeface="Interstate"/>
                <a:ea typeface="Interstate"/>
                <a:cs typeface="Interstate"/>
              </a:rPr>
              <a:t>their program prepared them for their career.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white"/>
                </a:solidFill>
                <a:effectLst/>
                <a:uLnTx/>
                <a:uFillTx/>
                <a:latin typeface="Interstate-Light"/>
                <a:ea typeface="Interstate-Light"/>
                <a:cs typeface="Interstate-Light"/>
              </a:rPr>
              <a:t>(NSCC 2014 Graduate Follow Up Study)</a:t>
            </a:r>
          </a:p>
        </p:txBody>
      </p:sp>
      <p:pic>
        <p:nvPicPr>
          <p:cNvPr id="13" name="Picture 12">
            <a:extLst>
              <a:ext uri="{FF2B5EF4-FFF2-40B4-BE49-F238E27FC236}">
                <a16:creationId xmlns:a16="http://schemas.microsoft.com/office/drawing/2014/main" id="{FC002764-C1EA-49BB-ABAD-D9C0B04CD3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2" name="Rectangle 11">
            <a:extLst>
              <a:ext uri="{FF2B5EF4-FFF2-40B4-BE49-F238E27FC236}">
                <a16:creationId xmlns:a16="http://schemas.microsoft.com/office/drawing/2014/main" id="{84C3F6B7-183A-443C-8366-B72B4EE3CF40}"/>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CD3559E7-7163-4F01-AC27-B1C999FFDE11}"/>
              </a:ext>
            </a:extLst>
          </p:cNvPr>
          <p:cNvSpPr txBox="1">
            <a:spLocks/>
          </p:cNvSpPr>
          <p:nvPr userDrawn="1"/>
        </p:nvSpPr>
        <p:spPr>
          <a:xfrm>
            <a:off x="1358153" y="6140486"/>
            <a:ext cx="10515600" cy="403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solidFill>
                  <a:srgbClr val="10497E"/>
                </a:solidFill>
                <a:latin typeface="Arial" panose="020B0604020202020204" pitchFamily="34" charset="0"/>
                <a:cs typeface="Arial" panose="020B0604020202020204" pitchFamily="34" charset="0"/>
              </a:rPr>
              <a:t>*NSCC 2018 Graduate Survey</a:t>
            </a:r>
          </a:p>
        </p:txBody>
      </p:sp>
      <p:cxnSp>
        <p:nvCxnSpPr>
          <p:cNvPr id="15" name="Straight Connector 14">
            <a:extLst>
              <a:ext uri="{FF2B5EF4-FFF2-40B4-BE49-F238E27FC236}">
                <a16:creationId xmlns:a16="http://schemas.microsoft.com/office/drawing/2014/main" id="{FB9E0DD1-B608-4F62-AFA0-EBFE531943A5}"/>
              </a:ext>
            </a:extLst>
          </p:cNvPr>
          <p:cNvCxnSpPr>
            <a:cxnSpLocks/>
          </p:cNvCxnSpPr>
          <p:nvPr userDrawn="1"/>
        </p:nvCxnSpPr>
        <p:spPr>
          <a:xfrm>
            <a:off x="1371600" y="2246595"/>
            <a:ext cx="0" cy="2373951"/>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CD4B82-E1C9-4E2B-99A6-09C7AE59AE5A}"/>
              </a:ext>
            </a:extLst>
          </p:cNvPr>
          <p:cNvSpPr txBox="1"/>
          <p:nvPr userDrawn="1"/>
        </p:nvSpPr>
        <p:spPr>
          <a:xfrm>
            <a:off x="1472453" y="1705522"/>
            <a:ext cx="5197803" cy="2646878"/>
          </a:xfrm>
          <a:prstGeom prst="rect">
            <a:avLst/>
          </a:prstGeom>
          <a:noFill/>
        </p:spPr>
        <p:txBody>
          <a:bodyPr wrap="square" rtlCol="0">
            <a:spAutoFit/>
          </a:bodyPr>
          <a:lstStyle/>
          <a:p>
            <a:r>
              <a:rPr lang="en-US" sz="16600" b="1">
                <a:solidFill>
                  <a:srgbClr val="FF661E"/>
                </a:solidFill>
                <a:latin typeface="Arial" charset="0"/>
                <a:ea typeface="Arial" charset="0"/>
                <a:cs typeface="Arial" charset="0"/>
              </a:rPr>
              <a:t>89%</a:t>
            </a:r>
          </a:p>
        </p:txBody>
      </p:sp>
      <p:sp>
        <p:nvSpPr>
          <p:cNvPr id="17" name="TextBox 16">
            <a:extLst>
              <a:ext uri="{FF2B5EF4-FFF2-40B4-BE49-F238E27FC236}">
                <a16:creationId xmlns:a16="http://schemas.microsoft.com/office/drawing/2014/main" id="{A88FA5E7-1FA4-4C91-ACC3-B259A5D7A053}"/>
              </a:ext>
            </a:extLst>
          </p:cNvPr>
          <p:cNvSpPr txBox="1"/>
          <p:nvPr userDrawn="1"/>
        </p:nvSpPr>
        <p:spPr>
          <a:xfrm>
            <a:off x="1635275" y="3912660"/>
            <a:ext cx="4043625" cy="707886"/>
          </a:xfrm>
          <a:prstGeom prst="rect">
            <a:avLst/>
          </a:prstGeom>
          <a:noFill/>
        </p:spPr>
        <p:txBody>
          <a:bodyPr wrap="square" rtlCol="0">
            <a:spAutoFit/>
          </a:bodyPr>
          <a:lstStyle/>
          <a:p>
            <a:r>
              <a:rPr lang="en-US" sz="2000" b="1">
                <a:solidFill>
                  <a:srgbClr val="0F497E"/>
                </a:solidFill>
                <a:latin typeface="Arial" charset="0"/>
                <a:ea typeface="Arial" charset="0"/>
                <a:cs typeface="Arial" charset="0"/>
              </a:rPr>
              <a:t>of graduates feel their program prepared them for their career*</a:t>
            </a:r>
          </a:p>
        </p:txBody>
      </p:sp>
    </p:spTree>
    <p:extLst>
      <p:ext uri="{BB962C8B-B14F-4D97-AF65-F5344CB8AC3E}">
        <p14:creationId xmlns:p14="http://schemas.microsoft.com/office/powerpoint/2010/main" val="1835350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 of jobs in PSE">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userDrawn="1"/>
        </p:nvSpPr>
        <p:spPr bwMode="auto">
          <a:xfrm>
            <a:off x="1803401" y="1514475"/>
            <a:ext cx="59309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Arial" pitchFamily="34" charset="0"/>
                <a:ea typeface="Arial" charset="0"/>
                <a:cs typeface="Arial" pitchFamily="34" charset="0"/>
              </a:defRPr>
            </a:lvl1pPr>
            <a:lvl2pPr marL="457200" indent="0" algn="l" rtl="0" eaLnBrk="0" fontAlgn="base" hangingPunct="0">
              <a:spcBef>
                <a:spcPct val="20000"/>
              </a:spcBef>
              <a:spcAft>
                <a:spcPct val="0"/>
              </a:spcAft>
              <a:buFont typeface="Arial" panose="020B0604020202020204" pitchFamily="34" charset="0"/>
              <a:buNone/>
              <a:defRPr sz="1800" kern="1200">
                <a:solidFill>
                  <a:schemeClr val="tx1">
                    <a:tint val="75000"/>
                  </a:schemeClr>
                </a:solidFill>
                <a:latin typeface="Arial" pitchFamily="34" charset="0"/>
                <a:ea typeface="Arial" charset="0"/>
                <a:cs typeface="Arial" pitchFamily="34" charset="0"/>
              </a:defRPr>
            </a:lvl2pPr>
            <a:lvl3pPr marL="914400" indent="0" algn="l" rtl="0" eaLnBrk="0" fontAlgn="base" hangingPunct="0">
              <a:spcBef>
                <a:spcPct val="20000"/>
              </a:spcBef>
              <a:spcAft>
                <a:spcPct val="0"/>
              </a:spcAft>
              <a:buFont typeface="Arial" panose="020B0604020202020204" pitchFamily="34" charset="0"/>
              <a:buNone/>
              <a:defRPr sz="1600" kern="1200">
                <a:solidFill>
                  <a:schemeClr val="tx1">
                    <a:tint val="75000"/>
                  </a:schemeClr>
                </a:solidFill>
                <a:latin typeface="Arial" pitchFamily="34" charset="0"/>
                <a:ea typeface="Arial" charset="0"/>
                <a:cs typeface="Arial" pitchFamily="34" charset="0"/>
              </a:defRPr>
            </a:lvl3pPr>
            <a:lvl4pPr marL="13716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4pPr>
            <a:lvl5pPr marL="18288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4800" b="1" i="0" u="none" strike="noStrike" kern="1200" cap="none" spc="0" normalizeH="0" baseline="0" noProof="0">
                <a:ln>
                  <a:noFill/>
                </a:ln>
                <a:solidFill>
                  <a:sysClr val="window" lastClr="FFFFFF"/>
                </a:solidFill>
                <a:effectLst/>
                <a:uLnTx/>
                <a:uFillTx/>
                <a:latin typeface="Interstate-Bold"/>
                <a:ea typeface="Interstate-Bold"/>
                <a:cs typeface="Interstate-Bold"/>
              </a:rPr>
              <a:t>Two-thirds</a:t>
            </a:r>
            <a:r>
              <a:rPr kumimoji="0" lang="en-US" altLang="en-US" sz="3200" b="0" i="0" u="none" strike="noStrike" kern="1200" cap="none" spc="0" normalizeH="0" baseline="0" noProof="0">
                <a:ln>
                  <a:noFill/>
                </a:ln>
                <a:solidFill>
                  <a:sysClr val="window" lastClr="FFFFFF"/>
                </a:solidFill>
                <a:effectLst/>
                <a:uLnTx/>
                <a:uFillTx/>
                <a:latin typeface="Arial" pitchFamily="34" charset="0"/>
                <a:cs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3200" b="0" i="0" u="none" strike="noStrike" kern="1200" cap="none" spc="0" normalizeH="0" baseline="0" noProof="0">
                <a:ln>
                  <a:noFill/>
                </a:ln>
                <a:solidFill>
                  <a:sysClr val="window" lastClr="FFFFFF"/>
                </a:solidFill>
                <a:effectLst/>
                <a:uLnTx/>
                <a:uFillTx/>
                <a:latin typeface="Interstate-Regular"/>
                <a:ea typeface="Interstate-Regular"/>
                <a:cs typeface="Interstate-Regular"/>
              </a:rPr>
              <a:t>projected job openings from 2011-20 are in occupations requiring college or university education.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n-US" altLang="en-US" sz="1600" b="0" i="0" u="none" strike="noStrike" kern="1200" cap="none" spc="0" normalizeH="0" baseline="0" noProof="0">
              <a:ln>
                <a:noFill/>
              </a:ln>
              <a:solidFill>
                <a:sysClr val="window" lastClr="FFFFFF"/>
              </a:solidFill>
              <a:effectLst/>
              <a:uLnTx/>
              <a:uFillTx/>
              <a:latin typeface="Interstate-Light"/>
              <a:ea typeface="Interstate-Light"/>
              <a:cs typeface="Interstate-Ligh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1600" b="0" i="0" u="none" strike="noStrike" kern="1200" cap="none" spc="0" normalizeH="0" baseline="0" noProof="0">
                <a:ln>
                  <a:noFill/>
                </a:ln>
                <a:solidFill>
                  <a:sysClr val="window" lastClr="FFFFFF"/>
                </a:solidFill>
                <a:effectLst/>
                <a:uLnTx/>
                <a:uFillTx/>
                <a:latin typeface="Interstate-Light"/>
                <a:ea typeface="Interstate-Light"/>
                <a:cs typeface="Interstate-Light"/>
              </a:rPr>
              <a:t>(Canadian Occupational Projection System)</a:t>
            </a:r>
          </a:p>
        </p:txBody>
      </p:sp>
      <p:pic>
        <p:nvPicPr>
          <p:cNvPr id="10" name="Picture 9">
            <a:extLst>
              <a:ext uri="{FF2B5EF4-FFF2-40B4-BE49-F238E27FC236}">
                <a16:creationId xmlns:a16="http://schemas.microsoft.com/office/drawing/2014/main" id="{8BD25FDC-4A9F-4160-988E-1AACFA635F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7EE23ACB-5B15-4E80-AE24-2072B75B0B32}"/>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B5BC63BC-F9DB-43BC-A35D-6A0780D050E0}"/>
              </a:ext>
            </a:extLst>
          </p:cNvPr>
          <p:cNvSpPr>
            <a:spLocks noGrp="1"/>
          </p:cNvSpPr>
          <p:nvPr>
            <p:ph idx="1" hasCustomPrompt="1"/>
          </p:nvPr>
        </p:nvSpPr>
        <p:spPr>
          <a:xfrm>
            <a:off x="1358153" y="6140486"/>
            <a:ext cx="10515600" cy="403225"/>
          </a:xfrm>
        </p:spPr>
        <p:txBody>
          <a:bodyPr>
            <a:noAutofit/>
          </a:bodyPr>
          <a:lstStyle>
            <a:lvl1pPr>
              <a:defRPr/>
            </a:lvl1pPr>
          </a:lstStyle>
          <a:p>
            <a:pPr marL="0" indent="0">
              <a:buNone/>
            </a:pPr>
            <a:r>
              <a:rPr lang="en-US" sz="1600">
                <a:solidFill>
                  <a:srgbClr val="10497E"/>
                </a:solidFill>
                <a:latin typeface="Arial" panose="020B0604020202020204" pitchFamily="34" charset="0"/>
                <a:cs typeface="Arial" panose="020B0604020202020204" pitchFamily="34" charset="0"/>
              </a:rPr>
              <a:t>*NSCC 2018 Graduate Survey</a:t>
            </a:r>
          </a:p>
        </p:txBody>
      </p:sp>
      <p:cxnSp>
        <p:nvCxnSpPr>
          <p:cNvPr id="13" name="Straight Connector 12">
            <a:extLst>
              <a:ext uri="{FF2B5EF4-FFF2-40B4-BE49-F238E27FC236}">
                <a16:creationId xmlns:a16="http://schemas.microsoft.com/office/drawing/2014/main" id="{A0DB2A48-426C-4E97-B2B5-0AA0C236ED5C}"/>
              </a:ext>
            </a:extLst>
          </p:cNvPr>
          <p:cNvCxnSpPr/>
          <p:nvPr userDrawn="1"/>
        </p:nvCxnSpPr>
        <p:spPr>
          <a:xfrm>
            <a:off x="1371600" y="2249424"/>
            <a:ext cx="0" cy="2377440"/>
          </a:xfrm>
          <a:prstGeom prst="line">
            <a:avLst/>
          </a:prstGeom>
          <a:ln w="38100">
            <a:solidFill>
              <a:srgbClr val="FF671F"/>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882CDD-762A-4BF5-8B2D-CD979ABA2AF7}"/>
              </a:ext>
            </a:extLst>
          </p:cNvPr>
          <p:cNvSpPr txBox="1"/>
          <p:nvPr userDrawn="1"/>
        </p:nvSpPr>
        <p:spPr>
          <a:xfrm>
            <a:off x="1561352" y="1751817"/>
            <a:ext cx="4852147" cy="2646878"/>
          </a:xfrm>
          <a:prstGeom prst="rect">
            <a:avLst/>
          </a:prstGeom>
          <a:noFill/>
        </p:spPr>
        <p:txBody>
          <a:bodyPr wrap="square" rtlCol="0">
            <a:spAutoFit/>
          </a:bodyPr>
          <a:lstStyle/>
          <a:p>
            <a:r>
              <a:rPr lang="en-US" sz="16600" b="1">
                <a:solidFill>
                  <a:srgbClr val="FF661E"/>
                </a:solidFill>
                <a:latin typeface="Arial" charset="0"/>
                <a:ea typeface="Arial" charset="0"/>
                <a:cs typeface="Arial" charset="0"/>
              </a:rPr>
              <a:t>92%</a:t>
            </a:r>
          </a:p>
        </p:txBody>
      </p:sp>
      <p:sp>
        <p:nvSpPr>
          <p:cNvPr id="15" name="TextBox 14">
            <a:extLst>
              <a:ext uri="{FF2B5EF4-FFF2-40B4-BE49-F238E27FC236}">
                <a16:creationId xmlns:a16="http://schemas.microsoft.com/office/drawing/2014/main" id="{2CDB4B45-DE41-4AC7-B2F4-35E9B6606092}"/>
              </a:ext>
            </a:extLst>
          </p:cNvPr>
          <p:cNvSpPr txBox="1"/>
          <p:nvPr userDrawn="1"/>
        </p:nvSpPr>
        <p:spPr>
          <a:xfrm>
            <a:off x="1724174" y="3958955"/>
            <a:ext cx="4587725" cy="707886"/>
          </a:xfrm>
          <a:prstGeom prst="rect">
            <a:avLst/>
          </a:prstGeom>
          <a:noFill/>
        </p:spPr>
        <p:txBody>
          <a:bodyPr wrap="square" rtlCol="0">
            <a:spAutoFit/>
          </a:bodyPr>
          <a:lstStyle/>
          <a:p>
            <a:r>
              <a:rPr lang="en-US" sz="2000" b="1">
                <a:solidFill>
                  <a:srgbClr val="0F497E"/>
                </a:solidFill>
                <a:latin typeface="Arial" charset="0"/>
                <a:ea typeface="Arial" charset="0"/>
                <a:cs typeface="Arial" charset="0"/>
              </a:rPr>
              <a:t>of employed NSCC graduates live and work in Nova Scotia*</a:t>
            </a:r>
          </a:p>
        </p:txBody>
      </p:sp>
    </p:spTree>
    <p:extLst>
      <p:ext uri="{BB962C8B-B14F-4D97-AF65-F5344CB8AC3E}">
        <p14:creationId xmlns:p14="http://schemas.microsoft.com/office/powerpoint/2010/main" val="1149997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d-Satsfac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A56B9-42A7-401E-A818-1C8234303A4F}"/>
              </a:ext>
            </a:extLst>
          </p:cNvPr>
          <p:cNvSpPr txBox="1">
            <a:spLocks/>
          </p:cNvSpPr>
          <p:nvPr userDrawn="1"/>
        </p:nvSpPr>
        <p:spPr bwMode="auto">
          <a:xfrm>
            <a:off x="1803401" y="1514475"/>
            <a:ext cx="59309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Arial" pitchFamily="34" charset="0"/>
                <a:ea typeface="Arial" charset="0"/>
                <a:cs typeface="Arial" pitchFamily="34" charset="0"/>
              </a:defRPr>
            </a:lvl1pPr>
            <a:lvl2pPr marL="457200" indent="0" algn="l" rtl="0" eaLnBrk="0" fontAlgn="base" hangingPunct="0">
              <a:spcBef>
                <a:spcPct val="20000"/>
              </a:spcBef>
              <a:spcAft>
                <a:spcPct val="0"/>
              </a:spcAft>
              <a:buFont typeface="Arial" panose="020B0604020202020204" pitchFamily="34" charset="0"/>
              <a:buNone/>
              <a:defRPr sz="1800" kern="1200">
                <a:solidFill>
                  <a:schemeClr val="tx1">
                    <a:tint val="75000"/>
                  </a:schemeClr>
                </a:solidFill>
                <a:latin typeface="Arial" pitchFamily="34" charset="0"/>
                <a:ea typeface="Arial" charset="0"/>
                <a:cs typeface="Arial" pitchFamily="34" charset="0"/>
              </a:defRPr>
            </a:lvl2pPr>
            <a:lvl3pPr marL="914400" indent="0" algn="l" rtl="0" eaLnBrk="0" fontAlgn="base" hangingPunct="0">
              <a:spcBef>
                <a:spcPct val="20000"/>
              </a:spcBef>
              <a:spcAft>
                <a:spcPct val="0"/>
              </a:spcAft>
              <a:buFont typeface="Arial" panose="020B0604020202020204" pitchFamily="34" charset="0"/>
              <a:buNone/>
              <a:defRPr sz="1600" kern="1200">
                <a:solidFill>
                  <a:schemeClr val="tx1">
                    <a:tint val="75000"/>
                  </a:schemeClr>
                </a:solidFill>
                <a:latin typeface="Arial" pitchFamily="34" charset="0"/>
                <a:ea typeface="Arial" charset="0"/>
                <a:cs typeface="Arial" pitchFamily="34" charset="0"/>
              </a:defRPr>
            </a:lvl3pPr>
            <a:lvl4pPr marL="13716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4pPr>
            <a:lvl5pPr marL="18288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4800" b="1" i="0" u="none" strike="noStrike" kern="1200" cap="none" spc="0" normalizeH="0" baseline="0" noProof="0">
                <a:ln>
                  <a:noFill/>
                </a:ln>
                <a:solidFill>
                  <a:sysClr val="window" lastClr="FFFFFF"/>
                </a:solidFill>
                <a:effectLst/>
                <a:uLnTx/>
                <a:uFillTx/>
                <a:latin typeface="Interstate-Bold"/>
                <a:ea typeface="Interstate-Bold"/>
                <a:cs typeface="Interstate-Bold"/>
              </a:rPr>
              <a:t>Two-thirds</a:t>
            </a:r>
            <a:r>
              <a:rPr kumimoji="0" lang="en-US" altLang="en-US" sz="3200" b="0" i="0" u="none" strike="noStrike" kern="1200" cap="none" spc="0" normalizeH="0" baseline="0" noProof="0">
                <a:ln>
                  <a:noFill/>
                </a:ln>
                <a:solidFill>
                  <a:sysClr val="window" lastClr="FFFFFF"/>
                </a:solidFill>
                <a:effectLst/>
                <a:uLnTx/>
                <a:uFillTx/>
                <a:latin typeface="Arial" pitchFamily="34" charset="0"/>
                <a:cs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3200" b="0" i="0" u="none" strike="noStrike" kern="1200" cap="none" spc="0" normalizeH="0" baseline="0" noProof="0">
                <a:ln>
                  <a:noFill/>
                </a:ln>
                <a:solidFill>
                  <a:sysClr val="window" lastClr="FFFFFF"/>
                </a:solidFill>
                <a:effectLst/>
                <a:uLnTx/>
                <a:uFillTx/>
                <a:latin typeface="Interstate-Regular"/>
                <a:ea typeface="Interstate-Regular"/>
                <a:cs typeface="Interstate-Regular"/>
              </a:rPr>
              <a:t>projected job openings from 2011-20 are in occupations requiring college or university education.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n-US" altLang="en-US" sz="1600" b="0" i="0" u="none" strike="noStrike" kern="1200" cap="none" spc="0" normalizeH="0" baseline="0" noProof="0">
              <a:ln>
                <a:noFill/>
              </a:ln>
              <a:solidFill>
                <a:sysClr val="window" lastClr="FFFFFF"/>
              </a:solidFill>
              <a:effectLst/>
              <a:uLnTx/>
              <a:uFillTx/>
              <a:latin typeface="Interstate-Light"/>
              <a:ea typeface="Interstate-Light"/>
              <a:cs typeface="Interstate-Ligh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1600" b="0" i="0" u="none" strike="noStrike" kern="1200" cap="none" spc="0" normalizeH="0" baseline="0" noProof="0">
                <a:ln>
                  <a:noFill/>
                </a:ln>
                <a:solidFill>
                  <a:sysClr val="window" lastClr="FFFFFF"/>
                </a:solidFill>
                <a:effectLst/>
                <a:uLnTx/>
                <a:uFillTx/>
                <a:latin typeface="Interstate-Light"/>
                <a:ea typeface="Interstate-Light"/>
                <a:cs typeface="Interstate-Light"/>
              </a:rPr>
              <a:t>(Canadian Occupational Projection System)</a:t>
            </a:r>
          </a:p>
        </p:txBody>
      </p:sp>
      <p:pic>
        <p:nvPicPr>
          <p:cNvPr id="12" name="Picture 11">
            <a:extLst>
              <a:ext uri="{FF2B5EF4-FFF2-40B4-BE49-F238E27FC236}">
                <a16:creationId xmlns:a16="http://schemas.microsoft.com/office/drawing/2014/main" id="{3DCECA89-13D2-4529-9915-8F1A96FDBE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3" name="Rectangle 12">
            <a:extLst>
              <a:ext uri="{FF2B5EF4-FFF2-40B4-BE49-F238E27FC236}">
                <a16:creationId xmlns:a16="http://schemas.microsoft.com/office/drawing/2014/main" id="{8BAEBE2F-3367-409C-826F-CEF564AC65C4}"/>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4B0434A5-B73A-4F98-8CD4-3B40CD7991AA}"/>
              </a:ext>
            </a:extLst>
          </p:cNvPr>
          <p:cNvSpPr txBox="1">
            <a:spLocks/>
          </p:cNvSpPr>
          <p:nvPr userDrawn="1"/>
        </p:nvSpPr>
        <p:spPr>
          <a:xfrm>
            <a:off x="1358153" y="6140486"/>
            <a:ext cx="10515600" cy="403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solidFill>
                  <a:srgbClr val="10497E"/>
                </a:solidFill>
                <a:latin typeface="Arial" panose="020B0604020202020204" pitchFamily="34" charset="0"/>
                <a:cs typeface="Arial" panose="020B0604020202020204" pitchFamily="34" charset="0"/>
              </a:rPr>
              <a:t>*Canadian Occupational Projection System</a:t>
            </a:r>
          </a:p>
        </p:txBody>
      </p:sp>
      <p:cxnSp>
        <p:nvCxnSpPr>
          <p:cNvPr id="18" name="Straight Connector 17">
            <a:extLst>
              <a:ext uri="{FF2B5EF4-FFF2-40B4-BE49-F238E27FC236}">
                <a16:creationId xmlns:a16="http://schemas.microsoft.com/office/drawing/2014/main" id="{315FB3C3-C95F-4E3E-A151-342A66736F1C}"/>
              </a:ext>
            </a:extLst>
          </p:cNvPr>
          <p:cNvCxnSpPr>
            <a:cxnSpLocks/>
          </p:cNvCxnSpPr>
          <p:nvPr userDrawn="1"/>
        </p:nvCxnSpPr>
        <p:spPr>
          <a:xfrm>
            <a:off x="1371600" y="2061534"/>
            <a:ext cx="0" cy="2681728"/>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5ED8E32-7F45-4FBF-8223-B0AC73E7DFD1}"/>
              </a:ext>
            </a:extLst>
          </p:cNvPr>
          <p:cNvSpPr txBox="1"/>
          <p:nvPr userDrawn="1"/>
        </p:nvSpPr>
        <p:spPr>
          <a:xfrm>
            <a:off x="1472453" y="1541727"/>
            <a:ext cx="5197803" cy="2646878"/>
          </a:xfrm>
          <a:prstGeom prst="rect">
            <a:avLst/>
          </a:prstGeom>
          <a:noFill/>
        </p:spPr>
        <p:txBody>
          <a:bodyPr wrap="square" rtlCol="0">
            <a:spAutoFit/>
          </a:bodyPr>
          <a:lstStyle/>
          <a:p>
            <a:r>
              <a:rPr lang="en-US" sz="16600" b="1">
                <a:solidFill>
                  <a:srgbClr val="FF661E"/>
                </a:solidFill>
                <a:latin typeface="Arial" charset="0"/>
                <a:ea typeface="Arial" charset="0"/>
                <a:cs typeface="Arial" charset="0"/>
              </a:rPr>
              <a:t>2/3</a:t>
            </a:r>
          </a:p>
        </p:txBody>
      </p:sp>
      <p:sp>
        <p:nvSpPr>
          <p:cNvPr id="20" name="TextBox 19">
            <a:extLst>
              <a:ext uri="{FF2B5EF4-FFF2-40B4-BE49-F238E27FC236}">
                <a16:creationId xmlns:a16="http://schemas.microsoft.com/office/drawing/2014/main" id="{0E446A92-9FDD-4A08-94B2-8F0EA503A07B}"/>
              </a:ext>
            </a:extLst>
          </p:cNvPr>
          <p:cNvSpPr txBox="1"/>
          <p:nvPr userDrawn="1"/>
        </p:nvSpPr>
        <p:spPr>
          <a:xfrm>
            <a:off x="1635276" y="3748865"/>
            <a:ext cx="4765522" cy="1015663"/>
          </a:xfrm>
          <a:prstGeom prst="rect">
            <a:avLst/>
          </a:prstGeom>
          <a:noFill/>
        </p:spPr>
        <p:txBody>
          <a:bodyPr wrap="square" rtlCol="0">
            <a:spAutoFit/>
          </a:bodyPr>
          <a:lstStyle/>
          <a:p>
            <a:r>
              <a:rPr lang="en-US" sz="2000" b="1">
                <a:solidFill>
                  <a:srgbClr val="0F497E"/>
                </a:solidFill>
                <a:latin typeface="Arial" charset="0"/>
                <a:ea typeface="Arial" charset="0"/>
                <a:cs typeface="Arial" charset="0"/>
              </a:rPr>
              <a:t>projected job openings from 2011-20 are in occupations requiring college or university education.*</a:t>
            </a:r>
          </a:p>
        </p:txBody>
      </p:sp>
    </p:spTree>
    <p:extLst>
      <p:ext uri="{BB962C8B-B14F-4D97-AF65-F5344CB8AC3E}">
        <p14:creationId xmlns:p14="http://schemas.microsoft.com/office/powerpoint/2010/main" val="3372199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rad-Satsfac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379EDD-02DF-468D-A67A-285DB3D295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B3B94D1E-AD4B-4B51-B544-0D92582706B0}"/>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E20F4D6-22CE-40D8-A058-2BA916EF75E1}"/>
              </a:ext>
            </a:extLst>
          </p:cNvPr>
          <p:cNvSpPr>
            <a:spLocks noGrp="1"/>
          </p:cNvSpPr>
          <p:nvPr>
            <p:ph idx="1" hasCustomPrompt="1"/>
          </p:nvPr>
        </p:nvSpPr>
        <p:spPr>
          <a:xfrm>
            <a:off x="1358153" y="6156528"/>
            <a:ext cx="10515600" cy="403225"/>
          </a:xfrm>
        </p:spPr>
        <p:txBody>
          <a:bodyPr>
            <a:noAutofit/>
          </a:bodyPr>
          <a:lstStyle>
            <a:lvl1pPr>
              <a:defRPr/>
            </a:lvl1pPr>
          </a:lstStyle>
          <a:p>
            <a:pPr marL="0" indent="0">
              <a:buNone/>
            </a:pPr>
            <a:r>
              <a:rPr lang="en-US" sz="1600">
                <a:solidFill>
                  <a:srgbClr val="10497E"/>
                </a:solidFill>
                <a:latin typeface="Arial" panose="020B0604020202020204" pitchFamily="34" charset="0"/>
                <a:cs typeface="Arial" panose="020B0604020202020204" pitchFamily="34" charset="0"/>
              </a:rPr>
              <a:t>*NSCC 2018 Graduate Survey</a:t>
            </a:r>
          </a:p>
        </p:txBody>
      </p:sp>
      <p:cxnSp>
        <p:nvCxnSpPr>
          <p:cNvPr id="13" name="Straight Connector 12">
            <a:extLst>
              <a:ext uri="{FF2B5EF4-FFF2-40B4-BE49-F238E27FC236}">
                <a16:creationId xmlns:a16="http://schemas.microsoft.com/office/drawing/2014/main" id="{5BF7FB3F-EC75-400A-8A19-C20D32866D39}"/>
              </a:ext>
            </a:extLst>
          </p:cNvPr>
          <p:cNvCxnSpPr>
            <a:cxnSpLocks/>
          </p:cNvCxnSpPr>
          <p:nvPr userDrawn="1"/>
        </p:nvCxnSpPr>
        <p:spPr>
          <a:xfrm>
            <a:off x="1371600" y="2249424"/>
            <a:ext cx="0" cy="2377440"/>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016E60E-518F-49F5-B9AD-855D8BC46901}"/>
              </a:ext>
            </a:extLst>
          </p:cNvPr>
          <p:cNvSpPr txBox="1"/>
          <p:nvPr userDrawn="1"/>
        </p:nvSpPr>
        <p:spPr>
          <a:xfrm>
            <a:off x="1469696" y="1711448"/>
            <a:ext cx="4727903" cy="2646878"/>
          </a:xfrm>
          <a:prstGeom prst="rect">
            <a:avLst/>
          </a:prstGeom>
          <a:noFill/>
        </p:spPr>
        <p:txBody>
          <a:bodyPr wrap="square" rtlCol="0">
            <a:spAutoFit/>
          </a:bodyPr>
          <a:lstStyle/>
          <a:p>
            <a:r>
              <a:rPr lang="en-US" sz="16600" b="1">
                <a:solidFill>
                  <a:srgbClr val="FF661E"/>
                </a:solidFill>
                <a:latin typeface="Arial" charset="0"/>
                <a:ea typeface="Arial" charset="0"/>
                <a:cs typeface="Arial" charset="0"/>
              </a:rPr>
              <a:t>95%</a:t>
            </a:r>
          </a:p>
        </p:txBody>
      </p:sp>
      <p:sp>
        <p:nvSpPr>
          <p:cNvPr id="15" name="TextBox 14">
            <a:extLst>
              <a:ext uri="{FF2B5EF4-FFF2-40B4-BE49-F238E27FC236}">
                <a16:creationId xmlns:a16="http://schemas.microsoft.com/office/drawing/2014/main" id="{AC6D984D-BA42-413B-B68E-B3D6AB2FE815}"/>
              </a:ext>
            </a:extLst>
          </p:cNvPr>
          <p:cNvSpPr txBox="1"/>
          <p:nvPr userDrawn="1"/>
        </p:nvSpPr>
        <p:spPr>
          <a:xfrm>
            <a:off x="1632518" y="3918586"/>
            <a:ext cx="4030341" cy="707886"/>
          </a:xfrm>
          <a:prstGeom prst="rect">
            <a:avLst/>
          </a:prstGeom>
          <a:noFill/>
        </p:spPr>
        <p:txBody>
          <a:bodyPr wrap="square" rtlCol="0">
            <a:spAutoFit/>
          </a:bodyPr>
          <a:lstStyle/>
          <a:p>
            <a:r>
              <a:rPr lang="en-US" sz="2000" b="1">
                <a:solidFill>
                  <a:srgbClr val="0F497E"/>
                </a:solidFill>
                <a:latin typeface="Arial" charset="0"/>
                <a:ea typeface="Arial" charset="0"/>
                <a:cs typeface="Arial" charset="0"/>
              </a:rPr>
              <a:t>of graduates satisfied with their overall NSCC experience*</a:t>
            </a:r>
          </a:p>
        </p:txBody>
      </p:sp>
    </p:spTree>
    <p:extLst>
      <p:ext uri="{BB962C8B-B14F-4D97-AF65-F5344CB8AC3E}">
        <p14:creationId xmlns:p14="http://schemas.microsoft.com/office/powerpoint/2010/main" val="1311295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Grad-Satsfac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9D88B7-482F-495D-A944-FED3F74F1E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4B19B972-CCE0-4535-9EE7-3AE66874420F}"/>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99FA43-0563-48EB-A03C-ECC43779A187}"/>
              </a:ext>
            </a:extLst>
          </p:cNvPr>
          <p:cNvCxnSpPr>
            <a:cxnSpLocks/>
          </p:cNvCxnSpPr>
          <p:nvPr userDrawn="1"/>
        </p:nvCxnSpPr>
        <p:spPr>
          <a:xfrm>
            <a:off x="1371600" y="2159263"/>
            <a:ext cx="0" cy="2679192"/>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CA7760-3E74-428C-AD6D-BFB5C68325A6}"/>
              </a:ext>
            </a:extLst>
          </p:cNvPr>
          <p:cNvSpPr txBox="1"/>
          <p:nvPr userDrawn="1"/>
        </p:nvSpPr>
        <p:spPr>
          <a:xfrm>
            <a:off x="1469696" y="1650471"/>
            <a:ext cx="4727903" cy="2646878"/>
          </a:xfrm>
          <a:prstGeom prst="rect">
            <a:avLst/>
          </a:prstGeom>
          <a:noFill/>
        </p:spPr>
        <p:txBody>
          <a:bodyPr wrap="square" rtlCol="0">
            <a:spAutoFit/>
          </a:bodyPr>
          <a:lstStyle/>
          <a:p>
            <a:r>
              <a:rPr lang="en-US" sz="16600" b="1">
                <a:solidFill>
                  <a:srgbClr val="FF661E"/>
                </a:solidFill>
                <a:latin typeface="Arial" charset="0"/>
                <a:ea typeface="Arial" charset="0"/>
                <a:cs typeface="Arial" charset="0"/>
              </a:rPr>
              <a:t>32%</a:t>
            </a:r>
          </a:p>
        </p:txBody>
      </p:sp>
      <p:sp>
        <p:nvSpPr>
          <p:cNvPr id="14" name="TextBox 13">
            <a:extLst>
              <a:ext uri="{FF2B5EF4-FFF2-40B4-BE49-F238E27FC236}">
                <a16:creationId xmlns:a16="http://schemas.microsoft.com/office/drawing/2014/main" id="{A3C92F45-BA7B-4AF5-ACA8-1FA0C4A8F9FF}"/>
              </a:ext>
            </a:extLst>
          </p:cNvPr>
          <p:cNvSpPr txBox="1"/>
          <p:nvPr userDrawn="1"/>
        </p:nvSpPr>
        <p:spPr>
          <a:xfrm>
            <a:off x="1632518" y="3857609"/>
            <a:ext cx="4335140" cy="1015663"/>
          </a:xfrm>
          <a:prstGeom prst="rect">
            <a:avLst/>
          </a:prstGeom>
          <a:noFill/>
        </p:spPr>
        <p:txBody>
          <a:bodyPr wrap="square" rtlCol="0">
            <a:spAutoFit/>
          </a:bodyPr>
          <a:lstStyle/>
          <a:p>
            <a:r>
              <a:rPr lang="en-US" sz="2000" b="1">
                <a:solidFill>
                  <a:srgbClr val="0F497E"/>
                </a:solidFill>
                <a:latin typeface="Arial" charset="0"/>
                <a:ea typeface="Arial" charset="0"/>
                <a:cs typeface="Arial" charset="0"/>
              </a:rPr>
              <a:t>of NSCC students are the first generation in their family to attend post-secondary </a:t>
            </a:r>
          </a:p>
        </p:txBody>
      </p:sp>
    </p:spTree>
    <p:extLst>
      <p:ext uri="{BB962C8B-B14F-4D97-AF65-F5344CB8AC3E}">
        <p14:creationId xmlns:p14="http://schemas.microsoft.com/office/powerpoint/2010/main" val="3020282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Grad-Satsfac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A13F40-AD39-4EC6-A1E7-C10BE2142BA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B3144B6D-E207-4E07-B16F-0B0446402B17}"/>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0ABC488-E24F-4D8C-8E9C-950981633C74}"/>
              </a:ext>
            </a:extLst>
          </p:cNvPr>
          <p:cNvSpPr/>
          <p:nvPr userDrawn="1"/>
        </p:nvSpPr>
        <p:spPr>
          <a:xfrm>
            <a:off x="5749092" y="3363683"/>
            <a:ext cx="2031325" cy="646331"/>
          </a:xfrm>
          <a:prstGeom prst="rect">
            <a:avLst/>
          </a:prstGeom>
        </p:spPr>
        <p:txBody>
          <a:bodyPr wrap="none">
            <a:spAutoFit/>
          </a:bodyPr>
          <a:lstStyle/>
          <a:p>
            <a:r>
              <a:rPr lang="en-US" sz="3600" b="1">
                <a:solidFill>
                  <a:srgbClr val="FF661E"/>
                </a:solidFill>
                <a:latin typeface="Arial" charset="0"/>
                <a:ea typeface="Arial" charset="0"/>
                <a:cs typeface="Arial" charset="0"/>
              </a:rPr>
              <a:t>BILLION</a:t>
            </a:r>
            <a:endParaRPr lang="en-US" sz="3600"/>
          </a:p>
        </p:txBody>
      </p:sp>
      <p:cxnSp>
        <p:nvCxnSpPr>
          <p:cNvPr id="20" name="Straight Connector 19">
            <a:extLst>
              <a:ext uri="{FF2B5EF4-FFF2-40B4-BE49-F238E27FC236}">
                <a16:creationId xmlns:a16="http://schemas.microsoft.com/office/drawing/2014/main" id="{5E2DC30B-DA16-469E-B417-19E4A56805E1}"/>
              </a:ext>
            </a:extLst>
          </p:cNvPr>
          <p:cNvCxnSpPr>
            <a:cxnSpLocks/>
          </p:cNvCxnSpPr>
          <p:nvPr userDrawn="1"/>
        </p:nvCxnSpPr>
        <p:spPr>
          <a:xfrm>
            <a:off x="1371600" y="2120309"/>
            <a:ext cx="0" cy="2657677"/>
          </a:xfrm>
          <a:prstGeom prst="line">
            <a:avLst/>
          </a:prstGeom>
          <a:ln w="38100">
            <a:solidFill>
              <a:srgbClr val="FF671F"/>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0C8508-E15A-4BB4-BCEE-C3DC9B7498FE}"/>
              </a:ext>
            </a:extLst>
          </p:cNvPr>
          <p:cNvSpPr txBox="1"/>
          <p:nvPr userDrawn="1"/>
        </p:nvSpPr>
        <p:spPr>
          <a:xfrm>
            <a:off x="1561352" y="1686500"/>
            <a:ext cx="4852147" cy="2646878"/>
          </a:xfrm>
          <a:prstGeom prst="rect">
            <a:avLst/>
          </a:prstGeom>
          <a:noFill/>
        </p:spPr>
        <p:txBody>
          <a:bodyPr wrap="square" rtlCol="0">
            <a:spAutoFit/>
          </a:bodyPr>
          <a:lstStyle/>
          <a:p>
            <a:r>
              <a:rPr lang="en-US" sz="16600" b="1">
                <a:solidFill>
                  <a:srgbClr val="FF661E"/>
                </a:solidFill>
                <a:latin typeface="Arial" charset="0"/>
                <a:ea typeface="Arial" charset="0"/>
                <a:cs typeface="Arial" charset="0"/>
              </a:rPr>
              <a:t>$1.8</a:t>
            </a:r>
          </a:p>
        </p:txBody>
      </p:sp>
      <p:sp>
        <p:nvSpPr>
          <p:cNvPr id="22" name="TextBox 21">
            <a:extLst>
              <a:ext uri="{FF2B5EF4-FFF2-40B4-BE49-F238E27FC236}">
                <a16:creationId xmlns:a16="http://schemas.microsoft.com/office/drawing/2014/main" id="{C50686CE-B2F1-4184-8602-4D7EEF222A76}"/>
              </a:ext>
            </a:extLst>
          </p:cNvPr>
          <p:cNvSpPr txBox="1"/>
          <p:nvPr userDrawn="1"/>
        </p:nvSpPr>
        <p:spPr>
          <a:xfrm>
            <a:off x="1724174" y="4070100"/>
            <a:ext cx="5152486" cy="707886"/>
          </a:xfrm>
          <a:prstGeom prst="rect">
            <a:avLst/>
          </a:prstGeom>
          <a:noFill/>
        </p:spPr>
        <p:txBody>
          <a:bodyPr wrap="square" rtlCol="0">
            <a:spAutoFit/>
          </a:bodyPr>
          <a:lstStyle/>
          <a:p>
            <a:r>
              <a:rPr lang="en-US" sz="2000" b="1">
                <a:solidFill>
                  <a:srgbClr val="0F497E"/>
                </a:solidFill>
                <a:latin typeface="Arial" charset="0"/>
                <a:ea typeface="Arial" charset="0"/>
                <a:cs typeface="Arial" charset="0"/>
              </a:rPr>
              <a:t>NSCC and its students contributed to the Nova Scotia economy in 2016-17</a:t>
            </a:r>
          </a:p>
        </p:txBody>
      </p:sp>
    </p:spTree>
    <p:extLst>
      <p:ext uri="{BB962C8B-B14F-4D97-AF65-F5344CB8AC3E}">
        <p14:creationId xmlns:p14="http://schemas.microsoft.com/office/powerpoint/2010/main" val="963258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821BD9-4275-4167-99B6-0EE216A19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3928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CULINARY - MAR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CB7A6-7F3B-4D13-A58B-3FF2213B64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1785141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821BD9-4275-4167-99B6-0EE216A19C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371879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SCC Campus Map">
    <p:bg>
      <p:bgPr>
        <a:solidFill>
          <a:srgbClr val="10497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1C25F9-5CB7-4C9E-9325-E430B41167A9}"/>
              </a:ext>
            </a:extLst>
          </p:cNvPr>
          <p:cNvPicPr>
            <a:picLocks noChangeAspect="1"/>
          </p:cNvPicPr>
          <p:nvPr userDrawn="1"/>
        </p:nvPicPr>
        <p:blipFill>
          <a:blip r:embed="rId2"/>
          <a:stretch>
            <a:fillRect/>
          </a:stretch>
        </p:blipFill>
        <p:spPr>
          <a:xfrm>
            <a:off x="2107933" y="496866"/>
            <a:ext cx="8037094" cy="5951843"/>
          </a:xfrm>
          <a:prstGeom prst="rect">
            <a:avLst/>
          </a:prstGeom>
        </p:spPr>
      </p:pic>
      <p:pic>
        <p:nvPicPr>
          <p:cNvPr id="5" name="Picture 4">
            <a:extLst>
              <a:ext uri="{FF2B5EF4-FFF2-40B4-BE49-F238E27FC236}">
                <a16:creationId xmlns:a16="http://schemas.microsoft.com/office/drawing/2014/main" id="{EA3E226D-A332-4A92-A1D8-DC92F59318C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8" name="TextBox 7">
            <a:extLst>
              <a:ext uri="{FF2B5EF4-FFF2-40B4-BE49-F238E27FC236}">
                <a16:creationId xmlns:a16="http://schemas.microsoft.com/office/drawing/2014/main" id="{6FC94538-7FC3-4963-B47D-133E3407E481}"/>
              </a:ext>
            </a:extLst>
          </p:cNvPr>
          <p:cNvSpPr txBox="1"/>
          <p:nvPr userDrawn="1"/>
        </p:nvSpPr>
        <p:spPr>
          <a:xfrm>
            <a:off x="868680" y="319152"/>
            <a:ext cx="10515600" cy="1323439"/>
          </a:xfrm>
          <a:prstGeom prst="rect">
            <a:avLst/>
          </a:prstGeom>
          <a:noFill/>
        </p:spPr>
        <p:txBody>
          <a:bodyPr wrap="square" rtlCol="0">
            <a:spAutoFit/>
          </a:bodyPr>
          <a:lstStyle/>
          <a:p>
            <a:r>
              <a:rPr lang="en-US" sz="4000" b="1">
                <a:solidFill>
                  <a:schemeClr val="bg1"/>
                </a:solidFill>
                <a:latin typeface="Arial" charset="0"/>
                <a:ea typeface="Arial" charset="0"/>
                <a:cs typeface="Arial" charset="0"/>
              </a:rPr>
              <a:t>Nova Scotia.</a:t>
            </a:r>
            <a:br>
              <a:rPr lang="en-US" sz="4000" b="1">
                <a:solidFill>
                  <a:schemeClr val="bg1"/>
                </a:solidFill>
                <a:latin typeface="Arial" charset="0"/>
                <a:ea typeface="Arial" charset="0"/>
                <a:cs typeface="Arial" charset="0"/>
              </a:rPr>
            </a:br>
            <a:r>
              <a:rPr lang="en-US" sz="4000" b="1">
                <a:solidFill>
                  <a:schemeClr val="bg1"/>
                </a:solidFill>
                <a:latin typeface="Arial" charset="0"/>
                <a:ea typeface="Arial" charset="0"/>
                <a:cs typeface="Arial" charset="0"/>
              </a:rPr>
              <a:t>We’re all over that.</a:t>
            </a:r>
          </a:p>
        </p:txBody>
      </p:sp>
    </p:spTree>
    <p:extLst>
      <p:ext uri="{BB962C8B-B14F-4D97-AF65-F5344CB8AC3E}">
        <p14:creationId xmlns:p14="http://schemas.microsoft.com/office/powerpoint/2010/main" val="2305867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Divider - Blue">
    <p:bg>
      <p:bgPr>
        <a:solidFill>
          <a:srgbClr val="10497E"/>
        </a:solidFill>
        <a:effectLst/>
      </p:bgPr>
    </p:bg>
    <p:spTree>
      <p:nvGrpSpPr>
        <p:cNvPr id="1" name=""/>
        <p:cNvGrpSpPr/>
        <p:nvPr/>
      </p:nvGrpSpPr>
      <p:grpSpPr>
        <a:xfrm>
          <a:off x="0" y="0"/>
          <a:ext cx="0" cy="0"/>
          <a:chOff x="0" y="0"/>
          <a:chExt cx="0" cy="0"/>
        </a:xfrm>
      </p:grpSpPr>
      <p:sp>
        <p:nvSpPr>
          <p:cNvPr id="6" name="Title Placeholder 1"/>
          <p:cNvSpPr>
            <a:spLocks noGrp="1" noChangeAspect="1"/>
          </p:cNvSpPr>
          <p:nvPr>
            <p:ph type="title"/>
          </p:nvPr>
        </p:nvSpPr>
        <p:spPr>
          <a:xfrm>
            <a:off x="1371600" y="2728584"/>
            <a:ext cx="3000180" cy="615553"/>
          </a:xfrm>
          <a:prstGeom prst="rect">
            <a:avLst/>
          </a:prstGeom>
          <a:noFill/>
        </p:spPr>
        <p:txBody>
          <a:bodyPr vert="horz" wrap="none" lIns="45720" tIns="0" rIns="45720" bIns="0" rtlCol="0" anchor="ctr">
            <a:spAutoFit/>
          </a:bodyPr>
          <a:lstStyle>
            <a:lvl1pPr>
              <a:lnSpc>
                <a:spcPct val="100000"/>
              </a:lnSpc>
              <a:defRPr sz="4000" u="none">
                <a:solidFill>
                  <a:schemeClr val="bg1"/>
                </a:solidFill>
              </a:defRPr>
            </a:lvl1pPr>
          </a:lstStyle>
          <a:p>
            <a:r>
              <a:rPr lang="en-US"/>
              <a:t>Click to edit</a:t>
            </a:r>
          </a:p>
        </p:txBody>
      </p:sp>
      <p:pic>
        <p:nvPicPr>
          <p:cNvPr id="4" name="Picture 3">
            <a:extLst>
              <a:ext uri="{FF2B5EF4-FFF2-40B4-BE49-F238E27FC236}">
                <a16:creationId xmlns:a16="http://schemas.microsoft.com/office/drawing/2014/main" id="{B523B6E6-2D43-4CC8-B256-32D225BBA0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3143366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78779-F3C6-4459-9F77-F50D1735199D}"/>
              </a:ext>
            </a:extLst>
          </p:cNvPr>
          <p:cNvSpPr/>
          <p:nvPr userDrawn="1"/>
        </p:nvSpPr>
        <p:spPr>
          <a:xfrm>
            <a:off x="3356149" y="2524614"/>
            <a:ext cx="904352" cy="904352"/>
          </a:xfrm>
          <a:prstGeom prst="rect">
            <a:avLst/>
          </a:prstGeom>
          <a:solidFill>
            <a:srgbClr val="104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E6EAF8-B005-4887-810B-5630A90E1251}"/>
              </a:ext>
            </a:extLst>
          </p:cNvPr>
          <p:cNvSpPr/>
          <p:nvPr userDrawn="1"/>
        </p:nvSpPr>
        <p:spPr>
          <a:xfrm>
            <a:off x="3356149" y="4375988"/>
            <a:ext cx="904352" cy="904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715898-C9D7-49AA-B900-D7AAB269E7E8}"/>
              </a:ext>
            </a:extLst>
          </p:cNvPr>
          <p:cNvSpPr/>
          <p:nvPr userDrawn="1"/>
        </p:nvSpPr>
        <p:spPr>
          <a:xfrm>
            <a:off x="6109396" y="2524613"/>
            <a:ext cx="904351" cy="904351"/>
          </a:xfrm>
          <a:prstGeom prst="rect">
            <a:avLst/>
          </a:prstGeom>
          <a:solidFill>
            <a:srgbClr val="8EB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EB7453-468D-4BE5-A737-90B60B1250BC}"/>
              </a:ext>
            </a:extLst>
          </p:cNvPr>
          <p:cNvSpPr/>
          <p:nvPr userDrawn="1"/>
        </p:nvSpPr>
        <p:spPr>
          <a:xfrm>
            <a:off x="6109396" y="3439013"/>
            <a:ext cx="904351" cy="904351"/>
          </a:xfrm>
          <a:prstGeom prst="rect">
            <a:avLst/>
          </a:prstGeom>
          <a:solidFill>
            <a:srgbClr val="00A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F81F14-4744-47FE-A90C-27D7E8BD77F1}"/>
              </a:ext>
            </a:extLst>
          </p:cNvPr>
          <p:cNvSpPr/>
          <p:nvPr userDrawn="1"/>
        </p:nvSpPr>
        <p:spPr>
          <a:xfrm>
            <a:off x="6109396" y="4353413"/>
            <a:ext cx="904351" cy="904351"/>
          </a:xfrm>
          <a:prstGeom prst="rect">
            <a:avLst/>
          </a:prstGeom>
          <a:solidFill>
            <a:srgbClr val="CE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5920D03-DDB1-4458-8FB5-C080DCD357B8}"/>
              </a:ext>
            </a:extLst>
          </p:cNvPr>
          <p:cNvSpPr/>
          <p:nvPr userDrawn="1"/>
        </p:nvSpPr>
        <p:spPr>
          <a:xfrm>
            <a:off x="7036322" y="2524613"/>
            <a:ext cx="904351" cy="904351"/>
          </a:xfrm>
          <a:prstGeom prst="rect">
            <a:avLst/>
          </a:prstGeom>
          <a:solidFill>
            <a:srgbClr val="FF67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B56FD3-A2D7-43ED-9DBB-A3FF32EC2585}"/>
              </a:ext>
            </a:extLst>
          </p:cNvPr>
          <p:cNvSpPr/>
          <p:nvPr userDrawn="1"/>
        </p:nvSpPr>
        <p:spPr>
          <a:xfrm>
            <a:off x="7036322" y="3439013"/>
            <a:ext cx="904351" cy="904351"/>
          </a:xfrm>
          <a:prstGeom prst="rect">
            <a:avLst/>
          </a:prstGeom>
          <a:solidFill>
            <a:srgbClr val="DF4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4DECEC5-DF2D-4484-8A1A-921AE0CB7A70}"/>
              </a:ext>
            </a:extLst>
          </p:cNvPr>
          <p:cNvSpPr/>
          <p:nvPr userDrawn="1"/>
        </p:nvSpPr>
        <p:spPr>
          <a:xfrm>
            <a:off x="7036322" y="4353413"/>
            <a:ext cx="904351" cy="904351"/>
          </a:xfrm>
          <a:prstGeom prst="rect">
            <a:avLst/>
          </a:prstGeom>
          <a:solidFill>
            <a:srgbClr val="EAD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2F8F71-654A-4176-B0D0-0C9418B4E9A1}"/>
              </a:ext>
            </a:extLst>
          </p:cNvPr>
          <p:cNvSpPr/>
          <p:nvPr userDrawn="1"/>
        </p:nvSpPr>
        <p:spPr>
          <a:xfrm>
            <a:off x="3356149" y="3449062"/>
            <a:ext cx="904352" cy="904352"/>
          </a:xfrm>
          <a:prstGeom prst="rect">
            <a:avLst/>
          </a:prstGeom>
          <a:solidFill>
            <a:srgbClr val="5B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F80C46E-4F08-4AA3-9D59-E66C6503EE3A}"/>
              </a:ext>
            </a:extLst>
          </p:cNvPr>
          <p:cNvSpPr txBox="1"/>
          <p:nvPr userDrawn="1"/>
        </p:nvSpPr>
        <p:spPr>
          <a:xfrm>
            <a:off x="1985007" y="2505634"/>
            <a:ext cx="916789" cy="923330"/>
          </a:xfrm>
          <a:prstGeom prst="rect">
            <a:avLst/>
          </a:prstGeom>
          <a:noFill/>
        </p:spPr>
        <p:txBody>
          <a:bodyPr wrap="none" rtlCol="0">
            <a:spAutoFit/>
          </a:bodyPr>
          <a:lstStyle/>
          <a:p>
            <a:r>
              <a:rPr lang="en-US"/>
              <a:t>Primary</a:t>
            </a:r>
          </a:p>
          <a:p>
            <a:r>
              <a:rPr lang="en-US"/>
              <a:t>brand</a:t>
            </a:r>
          </a:p>
          <a:p>
            <a:r>
              <a:rPr lang="en-US" err="1"/>
              <a:t>colours</a:t>
            </a:r>
            <a:endParaRPr lang="en-US"/>
          </a:p>
        </p:txBody>
      </p:sp>
      <p:sp>
        <p:nvSpPr>
          <p:cNvPr id="15" name="TextBox 14">
            <a:extLst>
              <a:ext uri="{FF2B5EF4-FFF2-40B4-BE49-F238E27FC236}">
                <a16:creationId xmlns:a16="http://schemas.microsoft.com/office/drawing/2014/main" id="{B34772FB-4F21-45E0-8B5B-4B4B5408B161}"/>
              </a:ext>
            </a:extLst>
          </p:cNvPr>
          <p:cNvSpPr txBox="1"/>
          <p:nvPr userDrawn="1"/>
        </p:nvSpPr>
        <p:spPr>
          <a:xfrm>
            <a:off x="8398333" y="2505634"/>
            <a:ext cx="1077731" cy="923330"/>
          </a:xfrm>
          <a:prstGeom prst="rect">
            <a:avLst/>
          </a:prstGeom>
          <a:noFill/>
        </p:spPr>
        <p:txBody>
          <a:bodyPr wrap="none" rtlCol="0">
            <a:spAutoFit/>
          </a:bodyPr>
          <a:lstStyle/>
          <a:p>
            <a:r>
              <a:rPr lang="en-US" err="1"/>
              <a:t>Seconday</a:t>
            </a:r>
            <a:endParaRPr lang="en-US"/>
          </a:p>
          <a:p>
            <a:r>
              <a:rPr lang="en-US"/>
              <a:t>brand</a:t>
            </a:r>
          </a:p>
          <a:p>
            <a:r>
              <a:rPr lang="en-US" err="1"/>
              <a:t>colours</a:t>
            </a:r>
            <a:endParaRPr lang="en-US"/>
          </a:p>
        </p:txBody>
      </p:sp>
    </p:spTree>
    <p:extLst>
      <p:ext uri="{BB962C8B-B14F-4D97-AF65-F5344CB8AC3E}">
        <p14:creationId xmlns:p14="http://schemas.microsoft.com/office/powerpoint/2010/main" val="1982921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11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 NURSING - GAB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5101F-11C8-498D-AF93-5A408D68E48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403052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 WELDING ">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B895D-7227-4138-A31D-882744CE0B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3249431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 WELDING ">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B895D-7227-4138-A31D-882744CE0B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216033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 WELDING ">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B895D-7227-4138-A31D-882744CE0B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108232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rgbClr val="10497E"/>
        </a:solidFill>
        <a:effectLst/>
      </p:bgPr>
    </p:bg>
    <p:spTree>
      <p:nvGrpSpPr>
        <p:cNvPr id="1" name=""/>
        <p:cNvGrpSpPr/>
        <p:nvPr/>
      </p:nvGrpSpPr>
      <p:grpSpPr>
        <a:xfrm>
          <a:off x="0" y="0"/>
          <a:ext cx="0" cy="0"/>
          <a:chOff x="0" y="0"/>
          <a:chExt cx="0" cy="0"/>
        </a:xfrm>
      </p:grpSpPr>
      <p:sp>
        <p:nvSpPr>
          <p:cNvPr id="6" name="Title Placeholder 1"/>
          <p:cNvSpPr>
            <a:spLocks noGrp="1" noChangeAspect="1"/>
          </p:cNvSpPr>
          <p:nvPr>
            <p:ph type="title"/>
          </p:nvPr>
        </p:nvSpPr>
        <p:spPr>
          <a:xfrm>
            <a:off x="1371600" y="2728583"/>
            <a:ext cx="3000180" cy="615553"/>
          </a:xfrm>
          <a:prstGeom prst="rect">
            <a:avLst/>
          </a:prstGeom>
          <a:noFill/>
        </p:spPr>
        <p:txBody>
          <a:bodyPr vert="horz" wrap="none" lIns="45720" tIns="0" rIns="45720" bIns="0" rtlCol="0" anchor="ctr">
            <a:spAutoFit/>
          </a:bodyPr>
          <a:lstStyle>
            <a:lvl1pPr>
              <a:lnSpc>
                <a:spcPct val="100000"/>
              </a:lnSpc>
              <a:defRPr sz="4000" u="none">
                <a:solidFill>
                  <a:schemeClr val="bg1"/>
                </a:solidFill>
              </a:defRPr>
            </a:lvl1pPr>
          </a:lstStyle>
          <a:p>
            <a:r>
              <a:rPr lang="en-US"/>
              <a:t>Click to edit</a:t>
            </a:r>
          </a:p>
        </p:txBody>
      </p:sp>
      <p:pic>
        <p:nvPicPr>
          <p:cNvPr id="5" name="Picture 4">
            <a:extLst>
              <a:ext uri="{FF2B5EF4-FFF2-40B4-BE49-F238E27FC236}">
                <a16:creationId xmlns:a16="http://schemas.microsoft.com/office/drawing/2014/main" id="{1F9C183E-478C-4028-823F-0B73D321EA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7" name="Rectangle 6">
            <a:extLst>
              <a:ext uri="{FF2B5EF4-FFF2-40B4-BE49-F238E27FC236}">
                <a16:creationId xmlns:a16="http://schemas.microsoft.com/office/drawing/2014/main" id="{0FD22A74-597A-4972-86E2-7CCCB1243088}"/>
              </a:ext>
            </a:extLst>
          </p:cNvPr>
          <p:cNvSpPr/>
          <p:nvPr userDrawn="1"/>
        </p:nvSpPr>
        <p:spPr>
          <a:xfrm>
            <a:off x="0" y="1674"/>
            <a:ext cx="405114" cy="6858000"/>
          </a:xfrm>
          <a:prstGeom prst="rect">
            <a:avLst/>
          </a:prstGeom>
          <a:solidFill>
            <a:srgbClr val="8EB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62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Divider - Blue">
    <p:bg>
      <p:bgPr>
        <a:solidFill>
          <a:srgbClr val="8EBBE5"/>
        </a:solidFill>
        <a:effectLst/>
      </p:bgPr>
    </p:bg>
    <p:spTree>
      <p:nvGrpSpPr>
        <p:cNvPr id="1" name=""/>
        <p:cNvGrpSpPr/>
        <p:nvPr/>
      </p:nvGrpSpPr>
      <p:grpSpPr>
        <a:xfrm>
          <a:off x="0" y="0"/>
          <a:ext cx="0" cy="0"/>
          <a:chOff x="0" y="0"/>
          <a:chExt cx="0" cy="0"/>
        </a:xfrm>
      </p:grpSpPr>
      <p:sp>
        <p:nvSpPr>
          <p:cNvPr id="6" name="Title Placeholder 1"/>
          <p:cNvSpPr>
            <a:spLocks noGrp="1" noChangeAspect="1"/>
          </p:cNvSpPr>
          <p:nvPr>
            <p:ph type="title"/>
          </p:nvPr>
        </p:nvSpPr>
        <p:spPr>
          <a:xfrm>
            <a:off x="1371600" y="2728583"/>
            <a:ext cx="3000180" cy="615553"/>
          </a:xfrm>
          <a:prstGeom prst="rect">
            <a:avLst/>
          </a:prstGeom>
          <a:noFill/>
        </p:spPr>
        <p:txBody>
          <a:bodyPr vert="horz" wrap="none" lIns="45720" tIns="0" rIns="45720" bIns="0" rtlCol="0" anchor="ctr">
            <a:spAutoFit/>
          </a:bodyPr>
          <a:lstStyle>
            <a:lvl1pPr>
              <a:lnSpc>
                <a:spcPct val="100000"/>
              </a:lnSpc>
              <a:defRPr sz="4000" u="none">
                <a:solidFill>
                  <a:schemeClr val="bg1"/>
                </a:solidFill>
              </a:defRPr>
            </a:lvl1pPr>
          </a:lstStyle>
          <a:p>
            <a:r>
              <a:rPr lang="en-US"/>
              <a:t>Click to edit</a:t>
            </a:r>
          </a:p>
        </p:txBody>
      </p:sp>
      <p:pic>
        <p:nvPicPr>
          <p:cNvPr id="5" name="Picture 4">
            <a:extLst>
              <a:ext uri="{FF2B5EF4-FFF2-40B4-BE49-F238E27FC236}">
                <a16:creationId xmlns:a16="http://schemas.microsoft.com/office/drawing/2014/main" id="{1F9C183E-478C-4028-823F-0B73D321EA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7" name="Rectangle 6">
            <a:extLst>
              <a:ext uri="{FF2B5EF4-FFF2-40B4-BE49-F238E27FC236}">
                <a16:creationId xmlns:a16="http://schemas.microsoft.com/office/drawing/2014/main" id="{0FD22A74-597A-4972-86E2-7CCCB1243088}"/>
              </a:ext>
            </a:extLst>
          </p:cNvPr>
          <p:cNvSpPr/>
          <p:nvPr userDrawn="1"/>
        </p:nvSpPr>
        <p:spPr>
          <a:xfrm>
            <a:off x="0" y="1674"/>
            <a:ext cx="405114" cy="6858000"/>
          </a:xfrm>
          <a:prstGeom prst="rect">
            <a:avLst/>
          </a:prstGeom>
          <a:solidFill>
            <a:srgbClr val="104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815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199002"/>
            <a:ext cx="7196842" cy="615553"/>
          </a:xfrm>
          <a:noFill/>
        </p:spPr>
        <p:txBody>
          <a:bodyPr lIns="45720" tIns="0" rIns="45720" bIns="0"/>
          <a:lstStyle>
            <a:lvl1pPr>
              <a:lnSpc>
                <a:spcPct val="100000"/>
              </a:lnSpc>
              <a:defRPr sz="4000" b="1" u="none" cap="none" baseline="0">
                <a:solidFill>
                  <a:srgbClr val="10497E"/>
                </a:solidFill>
              </a:defRPr>
            </a:lvl1pPr>
          </a:lstStyle>
          <a:p>
            <a:r>
              <a:rPr lang="en-US"/>
              <a:t>Click to edit master title style</a:t>
            </a:r>
          </a:p>
        </p:txBody>
      </p:sp>
      <p:sp>
        <p:nvSpPr>
          <p:cNvPr id="3" name="Content Placeholder 2"/>
          <p:cNvSpPr>
            <a:spLocks noGrp="1"/>
          </p:cNvSpPr>
          <p:nvPr>
            <p:ph idx="1"/>
          </p:nvPr>
        </p:nvSpPr>
        <p:spPr>
          <a:xfrm>
            <a:off x="1371600" y="1066744"/>
            <a:ext cx="8389815" cy="4599118"/>
          </a:xfrm>
        </p:spPr>
        <p:txBody>
          <a:bodyPr>
            <a:normAutofit/>
          </a:bodyPr>
          <a:lstStyle>
            <a:lvl1pPr marL="228600" indent="-228600">
              <a:buClr>
                <a:srgbClr val="5B6770"/>
              </a:buClr>
              <a:buFont typeface="Wingdings" panose="05000000000000000000" pitchFamily="2" charset="2"/>
              <a:buChar char="§"/>
              <a:defRPr sz="2000">
                <a:solidFill>
                  <a:schemeClr val="tx1"/>
                </a:solidFill>
              </a:defRPr>
            </a:lvl1pPr>
            <a:lvl2pPr marL="685800" indent="-228600">
              <a:buClr>
                <a:srgbClr val="5B6770"/>
              </a:buClr>
              <a:buFont typeface="Wingdings" panose="05000000000000000000" pitchFamily="2" charset="2"/>
              <a:buChar char="w"/>
              <a:defRPr sz="2000">
                <a:solidFill>
                  <a:schemeClr val="tx1"/>
                </a:solidFill>
              </a:defRPr>
            </a:lvl2pPr>
            <a:lvl3pPr marL="1143000" indent="-228600">
              <a:buClr>
                <a:srgbClr val="5B6770"/>
              </a:buClr>
              <a:buFont typeface="Wingdings" panose="05000000000000000000" pitchFamily="2" charset="2"/>
              <a:buChar char=""/>
              <a:defRPr sz="2000">
                <a:solidFill>
                  <a:schemeClr val="tx1"/>
                </a:solidFill>
              </a:defRPr>
            </a:lvl3pPr>
            <a:lvl4pPr marL="1600200" indent="-228600">
              <a:buClr>
                <a:srgbClr val="5B6770"/>
              </a:buClr>
              <a:buFont typeface="Arial" panose="020B0604020202020204" pitchFamily="34" charset="0"/>
              <a:buChar char="›"/>
              <a:defRPr sz="2000">
                <a:solidFill>
                  <a:schemeClr val="tx1"/>
                </a:solidFill>
              </a:defRPr>
            </a:lvl4pPr>
            <a:lvl5pPr marL="2057400" indent="-228600">
              <a:buClr>
                <a:srgbClr val="5B6770"/>
              </a:buClr>
              <a:buFont typeface="Arial" panose="020B0604020202020204" pitchFamily="34" charset="0"/>
              <a:buChar cha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9C804DF-D89F-4C72-831D-AC50F52B77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8" name="Rectangle 7">
            <a:extLst>
              <a:ext uri="{FF2B5EF4-FFF2-40B4-BE49-F238E27FC236}">
                <a16:creationId xmlns:a16="http://schemas.microsoft.com/office/drawing/2014/main" id="{6BA16F9C-A1FA-4C62-850D-243092BDA9D7}"/>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442DB9A4-EA49-46E4-B647-AC23B5345902}"/>
              </a:ext>
            </a:extLst>
          </p:cNvPr>
          <p:cNvSpPr>
            <a:spLocks noGrp="1"/>
          </p:cNvSpPr>
          <p:nvPr>
            <p:ph type="sldNum" sz="quarter" idx="12"/>
          </p:nvPr>
        </p:nvSpPr>
        <p:spPr>
          <a:xfrm>
            <a:off x="628179" y="6402632"/>
            <a:ext cx="520356" cy="365125"/>
          </a:xfrm>
          <a:prstGeom prst="rect">
            <a:avLst/>
          </a:prstGeom>
        </p:spPr>
        <p:txBody>
          <a:bodyPr/>
          <a:lstStyle>
            <a:lvl1pPr>
              <a:defRPr sz="1100">
                <a:latin typeface="Arial" panose="020B0604020202020204" pitchFamily="34" charset="0"/>
                <a:cs typeface="Arial" panose="020B0604020202020204" pitchFamily="34" charset="0"/>
              </a:defRPr>
            </a:lvl1pPr>
          </a:lstStyle>
          <a:p>
            <a:pPr defTabSz="914400">
              <a:defRPr/>
            </a:pPr>
            <a:fld id="{AA1D5840-4A49-4640-A480-501A25C802DA}" type="slidenum">
              <a:rPr lang="en-US" smtClean="0">
                <a:solidFill>
                  <a:srgbClr val="000000"/>
                </a:solidFill>
              </a:rPr>
              <a:pPr defTabSz="914400">
                <a:defRPr/>
              </a:pPr>
              <a:t>‹#›</a:t>
            </a:fld>
            <a:endParaRPr lang="en-US">
              <a:solidFill>
                <a:srgbClr val="000000"/>
              </a:solidFill>
            </a:endParaRPr>
          </a:p>
        </p:txBody>
      </p:sp>
    </p:spTree>
    <p:extLst>
      <p:ext uri="{BB962C8B-B14F-4D97-AF65-F5344CB8AC3E}">
        <p14:creationId xmlns:p14="http://schemas.microsoft.com/office/powerpoint/2010/main" val="257770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6806" y="148081"/>
            <a:ext cx="8212505" cy="707886"/>
          </a:xfrm>
          <a:prstGeom prst="rect">
            <a:avLst/>
          </a:prstGeom>
          <a:noFill/>
        </p:spPr>
        <p:txBody>
          <a:bodyPr vert="horz" wrap="none" lIns="91440" tIns="45720" rIns="1005840" bIns="45720" rtlCol="0" anchor="ctr">
            <a:spAutoFit/>
          </a:bodyPr>
          <a:lstStyle/>
          <a:p>
            <a:r>
              <a:rPr lang="en-US"/>
              <a:t>Click to edit master title style</a:t>
            </a:r>
          </a:p>
        </p:txBody>
      </p:sp>
      <p:sp>
        <p:nvSpPr>
          <p:cNvPr id="3" name="Text Placeholder 2"/>
          <p:cNvSpPr>
            <a:spLocks noGrp="1"/>
          </p:cNvSpPr>
          <p:nvPr>
            <p:ph type="body" idx="1"/>
          </p:nvPr>
        </p:nvSpPr>
        <p:spPr>
          <a:xfrm>
            <a:off x="826805" y="98983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8551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hdr="0" ftr="0" dt="0"/>
  <p:txStyles>
    <p:titleStyle>
      <a:lvl1pPr algn="l" defTabSz="914400" rtl="0" eaLnBrk="1" latinLnBrk="0" hangingPunct="1">
        <a:lnSpc>
          <a:spcPct val="100000"/>
        </a:lnSpc>
        <a:spcBef>
          <a:spcPct val="0"/>
        </a:spcBef>
        <a:buNone/>
        <a:defRPr sz="4000" b="1" u="none" kern="1200" cap="none" baseline="0">
          <a:solidFill>
            <a:srgbClr val="10497E"/>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lnSpc>
          <a:spcPct val="90000"/>
        </a:lnSpc>
        <a:spcBef>
          <a:spcPts val="1000"/>
        </a:spcBef>
        <a:buClr>
          <a:srgbClr val="5B677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5B6770"/>
        </a:buClr>
        <a:buFont typeface="Wingdings" panose="05000000000000000000" pitchFamily="2" charset="2"/>
        <a:buChar char="w"/>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5B677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5B677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5B677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okdr/ScanPort" TargetMode="External"/><Relationship Id="rId2" Type="http://schemas.openxmlformats.org/officeDocument/2006/relationships/hyperlink" Target="https://github.com/sokdr/ScanPort/blob/master/ScanPort.sh"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497E"/>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EE3021E-70C0-489F-92E1-4144C56D5FF8}"/>
              </a:ext>
            </a:extLst>
          </p:cNvPr>
          <p:cNvSpPr txBox="1">
            <a:spLocks noChangeAspect="1"/>
          </p:cNvSpPr>
          <p:nvPr/>
        </p:nvSpPr>
        <p:spPr>
          <a:xfrm>
            <a:off x="2161924" y="2459504"/>
            <a:ext cx="4540667" cy="1938992"/>
          </a:xfrm>
          <a:prstGeom prst="rect">
            <a:avLst/>
          </a:prstGeom>
          <a:noFill/>
        </p:spPr>
        <p:txBody>
          <a:bodyPr vert="horz" wrap="none" lIns="45720" tIns="0" rIns="45720" bIns="0" rtlCol="0" anchor="ctr">
            <a:spAutoFit/>
          </a:bodyPr>
          <a:lstStyle>
            <a:lvl1pPr algn="l" defTabSz="914400" rtl="0" eaLnBrk="1" latinLnBrk="0" hangingPunct="1">
              <a:lnSpc>
                <a:spcPct val="100000"/>
              </a:lnSpc>
              <a:spcBef>
                <a:spcPct val="0"/>
              </a:spcBef>
              <a:buNone/>
              <a:defRPr sz="4000" b="1" u="none" kern="1200" cap="none" baseline="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OSYS2022</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Port Scanner Script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pic>
        <p:nvPicPr>
          <p:cNvPr id="7" name="Picture 6">
            <a:extLst>
              <a:ext uri="{FF2B5EF4-FFF2-40B4-BE49-F238E27FC236}">
                <a16:creationId xmlns:a16="http://schemas.microsoft.com/office/drawing/2014/main" id="{28B9F29B-E8BF-4821-8154-F1E6DD1867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8" name="Rectangle 7">
            <a:extLst>
              <a:ext uri="{FF2B5EF4-FFF2-40B4-BE49-F238E27FC236}">
                <a16:creationId xmlns:a16="http://schemas.microsoft.com/office/drawing/2014/main" id="{DFB5F67E-CDF2-42BE-9497-666855FFD38D}"/>
              </a:ext>
            </a:extLst>
          </p:cNvPr>
          <p:cNvSpPr/>
          <p:nvPr/>
        </p:nvSpPr>
        <p:spPr>
          <a:xfrm>
            <a:off x="0" y="1674"/>
            <a:ext cx="405114" cy="6858000"/>
          </a:xfrm>
          <a:prstGeom prst="rect">
            <a:avLst/>
          </a:prstGeom>
          <a:solidFill>
            <a:srgbClr val="8EB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67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C13FD3-339E-4386-9FFC-2F660C8D8C2C}"/>
              </a:ext>
            </a:extLst>
          </p:cNvPr>
          <p:cNvSpPr>
            <a:spLocks noGrp="1"/>
          </p:cNvSpPr>
          <p:nvPr>
            <p:ph type="title"/>
          </p:nvPr>
        </p:nvSpPr>
        <p:spPr>
          <a:xfrm>
            <a:off x="1371600" y="199002"/>
            <a:ext cx="2886368" cy="615553"/>
          </a:xfrm>
        </p:spPr>
        <p:txBody>
          <a:bodyPr/>
          <a:lstStyle/>
          <a:p>
            <a:r>
              <a:rPr lang="en-US" dirty="0"/>
              <a:t>Lines 16-57</a:t>
            </a:r>
          </a:p>
        </p:txBody>
      </p:sp>
      <p:sp>
        <p:nvSpPr>
          <p:cNvPr id="4" name="Slide Number Placeholder 3">
            <a:extLst>
              <a:ext uri="{FF2B5EF4-FFF2-40B4-BE49-F238E27FC236}">
                <a16:creationId xmlns:a16="http://schemas.microsoft.com/office/drawing/2014/main" id="{3C507F55-AD1D-4B32-A083-3264D377F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1D5840-4A49-4640-A480-501A25C802DA}" type="slidenum">
              <a:rPr kumimoji="0" 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964D133D-A333-432A-A2FC-E4691FBBCFA6}"/>
              </a:ext>
            </a:extLst>
          </p:cNvPr>
          <p:cNvSpPr txBox="1"/>
          <p:nvPr/>
        </p:nvSpPr>
        <p:spPr>
          <a:xfrm>
            <a:off x="533399" y="4274908"/>
            <a:ext cx="11658601" cy="2246769"/>
          </a:xfrm>
          <a:prstGeom prst="rect">
            <a:avLst/>
          </a:prstGeom>
          <a:noFill/>
        </p:spPr>
        <p:txBody>
          <a:bodyPr wrap="square" rtlCol="0">
            <a:spAutoFit/>
          </a:bodyPr>
          <a:lstStyle/>
          <a:p>
            <a:pPr marL="457200" indent="-457200">
              <a:buFont typeface="Arial" panose="020B0604020202020204" pitchFamily="34" charset="0"/>
              <a:buChar char="•"/>
            </a:pPr>
            <a:r>
              <a:rPr lang="en-CA" sz="2800" dirty="0"/>
              <a:t>Read –p prompts the user to enter ‘TCP’ or ‘UDP’, saves input to variable called ‘answer’</a:t>
            </a:r>
          </a:p>
          <a:p>
            <a:pPr marL="457200" indent="-457200">
              <a:buFont typeface="Arial" panose="020B0604020202020204" pitchFamily="34" charset="0"/>
              <a:buChar char="•"/>
            </a:pPr>
            <a:r>
              <a:rPr lang="en-CA" sz="2800" dirty="0"/>
              <a:t>If the answer variable contains ‘TCP’ then it performs the commands</a:t>
            </a:r>
          </a:p>
          <a:p>
            <a:pPr marL="457200" indent="-457200">
              <a:buFont typeface="Arial" panose="020B0604020202020204" pitchFamily="34" charset="0"/>
              <a:buChar char="•"/>
            </a:pPr>
            <a:r>
              <a:rPr lang="en-CA" sz="2800" dirty="0"/>
              <a:t>If the answer variable does not contain ‘TCP’ then it moves on to the next ‘</a:t>
            </a:r>
            <a:r>
              <a:rPr lang="en-CA" sz="2800" dirty="0" err="1"/>
              <a:t>elif</a:t>
            </a:r>
            <a:r>
              <a:rPr lang="en-CA" sz="2800" dirty="0"/>
              <a:t>’ condition</a:t>
            </a:r>
          </a:p>
        </p:txBody>
      </p:sp>
      <p:pic>
        <p:nvPicPr>
          <p:cNvPr id="2" name="Picture 1">
            <a:extLst>
              <a:ext uri="{FF2B5EF4-FFF2-40B4-BE49-F238E27FC236}">
                <a16:creationId xmlns:a16="http://schemas.microsoft.com/office/drawing/2014/main" id="{185E95D3-4936-432C-8666-B228AD40C8FF}"/>
              </a:ext>
            </a:extLst>
          </p:cNvPr>
          <p:cNvPicPr>
            <a:picLocks noChangeAspect="1"/>
          </p:cNvPicPr>
          <p:nvPr/>
        </p:nvPicPr>
        <p:blipFill>
          <a:blip r:embed="rId2"/>
          <a:stretch>
            <a:fillRect/>
          </a:stretch>
        </p:blipFill>
        <p:spPr>
          <a:xfrm>
            <a:off x="533402" y="814554"/>
            <a:ext cx="11496680" cy="3604891"/>
          </a:xfrm>
          <a:prstGeom prst="rect">
            <a:avLst/>
          </a:prstGeom>
        </p:spPr>
      </p:pic>
    </p:spTree>
    <p:extLst>
      <p:ext uri="{BB962C8B-B14F-4D97-AF65-F5344CB8AC3E}">
        <p14:creationId xmlns:p14="http://schemas.microsoft.com/office/powerpoint/2010/main" val="953542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C13FD3-339E-4386-9FFC-2F660C8D8C2C}"/>
              </a:ext>
            </a:extLst>
          </p:cNvPr>
          <p:cNvSpPr>
            <a:spLocks noGrp="1"/>
          </p:cNvSpPr>
          <p:nvPr>
            <p:ph type="title"/>
          </p:nvPr>
        </p:nvSpPr>
        <p:spPr>
          <a:xfrm>
            <a:off x="1371600" y="199002"/>
            <a:ext cx="2886368" cy="615553"/>
          </a:xfrm>
        </p:spPr>
        <p:txBody>
          <a:bodyPr/>
          <a:lstStyle/>
          <a:p>
            <a:r>
              <a:rPr lang="en-US" dirty="0"/>
              <a:t>Lines 16-57</a:t>
            </a:r>
          </a:p>
        </p:txBody>
      </p:sp>
      <p:sp>
        <p:nvSpPr>
          <p:cNvPr id="4" name="Slide Number Placeholder 3">
            <a:extLst>
              <a:ext uri="{FF2B5EF4-FFF2-40B4-BE49-F238E27FC236}">
                <a16:creationId xmlns:a16="http://schemas.microsoft.com/office/drawing/2014/main" id="{3C507F55-AD1D-4B32-A083-3264D377F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1D5840-4A49-4640-A480-501A25C802DA}" type="slidenum">
              <a:rPr kumimoji="0" 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964D133D-A333-432A-A2FC-E4691FBBCFA6}"/>
              </a:ext>
            </a:extLst>
          </p:cNvPr>
          <p:cNvSpPr txBox="1"/>
          <p:nvPr/>
        </p:nvSpPr>
        <p:spPr>
          <a:xfrm>
            <a:off x="533399" y="4274908"/>
            <a:ext cx="11658601" cy="2246769"/>
          </a:xfrm>
          <a:prstGeom prst="rect">
            <a:avLst/>
          </a:prstGeom>
          <a:noFill/>
        </p:spPr>
        <p:txBody>
          <a:bodyPr wrap="square" rtlCol="0">
            <a:spAutoFit/>
          </a:bodyPr>
          <a:lstStyle/>
          <a:p>
            <a:pPr marL="457200" indent="-457200">
              <a:buFont typeface="Arial" panose="020B0604020202020204" pitchFamily="34" charset="0"/>
              <a:buChar char="•"/>
            </a:pPr>
            <a:r>
              <a:rPr lang="en-CA" sz="2800" dirty="0"/>
              <a:t>Same again but checks for ‘UDP’ instead of ‘TCP’</a:t>
            </a:r>
          </a:p>
          <a:p>
            <a:pPr marL="457200" indent="-457200">
              <a:buFont typeface="Arial" panose="020B0604020202020204" pitchFamily="34" charset="0"/>
              <a:buChar char="•"/>
            </a:pPr>
            <a:r>
              <a:rPr lang="en-CA" sz="2800" dirty="0"/>
              <a:t>END variable is set to be date formatted into seconds</a:t>
            </a:r>
          </a:p>
          <a:p>
            <a:pPr marL="457200" indent="-457200">
              <a:buFont typeface="Arial" panose="020B0604020202020204" pitchFamily="34" charset="0"/>
              <a:buChar char="•"/>
            </a:pPr>
            <a:r>
              <a:rPr lang="en-CA" sz="2800" dirty="0"/>
              <a:t>DIFF variable subtracts the time in $START from $END to leave the difference between the two, in seconds, which is then displayed in output on the screen</a:t>
            </a:r>
          </a:p>
        </p:txBody>
      </p:sp>
      <p:pic>
        <p:nvPicPr>
          <p:cNvPr id="5" name="Picture 4">
            <a:extLst>
              <a:ext uri="{FF2B5EF4-FFF2-40B4-BE49-F238E27FC236}">
                <a16:creationId xmlns:a16="http://schemas.microsoft.com/office/drawing/2014/main" id="{94E664D2-8272-4910-86DD-A0D8C8B96C08}"/>
              </a:ext>
            </a:extLst>
          </p:cNvPr>
          <p:cNvPicPr>
            <a:picLocks noChangeAspect="1"/>
          </p:cNvPicPr>
          <p:nvPr/>
        </p:nvPicPr>
        <p:blipFill>
          <a:blip r:embed="rId2"/>
          <a:stretch>
            <a:fillRect/>
          </a:stretch>
        </p:blipFill>
        <p:spPr>
          <a:xfrm>
            <a:off x="426128" y="700267"/>
            <a:ext cx="11765872" cy="3634036"/>
          </a:xfrm>
          <a:prstGeom prst="rect">
            <a:avLst/>
          </a:prstGeom>
        </p:spPr>
      </p:pic>
    </p:spTree>
    <p:extLst>
      <p:ext uri="{BB962C8B-B14F-4D97-AF65-F5344CB8AC3E}">
        <p14:creationId xmlns:p14="http://schemas.microsoft.com/office/powerpoint/2010/main" val="1451157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C13FD3-339E-4386-9FFC-2F660C8D8C2C}"/>
              </a:ext>
            </a:extLst>
          </p:cNvPr>
          <p:cNvSpPr>
            <a:spLocks noGrp="1"/>
          </p:cNvSpPr>
          <p:nvPr>
            <p:ph type="title"/>
          </p:nvPr>
        </p:nvSpPr>
        <p:spPr>
          <a:xfrm>
            <a:off x="1371600" y="199002"/>
            <a:ext cx="2886368" cy="615553"/>
          </a:xfrm>
        </p:spPr>
        <p:txBody>
          <a:bodyPr/>
          <a:lstStyle/>
          <a:p>
            <a:r>
              <a:rPr lang="en-US" dirty="0"/>
              <a:t>Lines 16-57</a:t>
            </a:r>
          </a:p>
        </p:txBody>
      </p:sp>
      <p:sp>
        <p:nvSpPr>
          <p:cNvPr id="4" name="Slide Number Placeholder 3">
            <a:extLst>
              <a:ext uri="{FF2B5EF4-FFF2-40B4-BE49-F238E27FC236}">
                <a16:creationId xmlns:a16="http://schemas.microsoft.com/office/drawing/2014/main" id="{3C507F55-AD1D-4B32-A083-3264D377F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1D5840-4A49-4640-A480-501A25C802DA}" type="slidenum">
              <a:rPr kumimoji="0" 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964D133D-A333-432A-A2FC-E4691FBBCFA6}"/>
              </a:ext>
            </a:extLst>
          </p:cNvPr>
          <p:cNvSpPr txBox="1"/>
          <p:nvPr/>
        </p:nvSpPr>
        <p:spPr>
          <a:xfrm>
            <a:off x="1371600" y="2736502"/>
            <a:ext cx="10187126" cy="1384995"/>
          </a:xfrm>
          <a:prstGeom prst="rect">
            <a:avLst/>
          </a:prstGeom>
          <a:noFill/>
        </p:spPr>
        <p:txBody>
          <a:bodyPr wrap="square" rtlCol="0">
            <a:spAutoFit/>
          </a:bodyPr>
          <a:lstStyle/>
          <a:p>
            <a:pPr marL="457200" indent="-457200">
              <a:buFont typeface="Arial" panose="020B0604020202020204" pitchFamily="34" charset="0"/>
              <a:buChar char="•"/>
            </a:pPr>
            <a:r>
              <a:rPr lang="en-CA" sz="2800" dirty="0"/>
              <a:t>If $answer does not contain ‘TCP’ or ‘UDP’ then it is passed on to the ‘else’ condition which executes an echo command telling the user to run the script again</a:t>
            </a:r>
          </a:p>
        </p:txBody>
      </p:sp>
      <p:pic>
        <p:nvPicPr>
          <p:cNvPr id="2" name="Picture 1">
            <a:extLst>
              <a:ext uri="{FF2B5EF4-FFF2-40B4-BE49-F238E27FC236}">
                <a16:creationId xmlns:a16="http://schemas.microsoft.com/office/drawing/2014/main" id="{98D4065C-98F3-4E23-9375-D27D910E727E}"/>
              </a:ext>
            </a:extLst>
          </p:cNvPr>
          <p:cNvPicPr>
            <a:picLocks noChangeAspect="1"/>
          </p:cNvPicPr>
          <p:nvPr/>
        </p:nvPicPr>
        <p:blipFill>
          <a:blip r:embed="rId2"/>
          <a:stretch>
            <a:fillRect/>
          </a:stretch>
        </p:blipFill>
        <p:spPr>
          <a:xfrm>
            <a:off x="443883" y="1146709"/>
            <a:ext cx="11658601" cy="1079335"/>
          </a:xfrm>
          <a:prstGeom prst="rect">
            <a:avLst/>
          </a:prstGeom>
        </p:spPr>
      </p:pic>
    </p:spTree>
    <p:extLst>
      <p:ext uri="{BB962C8B-B14F-4D97-AF65-F5344CB8AC3E}">
        <p14:creationId xmlns:p14="http://schemas.microsoft.com/office/powerpoint/2010/main" val="2687655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C13FD3-339E-4386-9FFC-2F660C8D8C2C}"/>
              </a:ext>
            </a:extLst>
          </p:cNvPr>
          <p:cNvSpPr>
            <a:spLocks noGrp="1"/>
          </p:cNvSpPr>
          <p:nvPr>
            <p:ph type="title"/>
          </p:nvPr>
        </p:nvSpPr>
        <p:spPr>
          <a:xfrm>
            <a:off x="1371600" y="199002"/>
            <a:ext cx="1947008" cy="615553"/>
          </a:xfrm>
        </p:spPr>
        <p:txBody>
          <a:bodyPr/>
          <a:lstStyle/>
          <a:p>
            <a:r>
              <a:rPr lang="en-US" dirty="0"/>
              <a:t>Activity</a:t>
            </a:r>
          </a:p>
        </p:txBody>
      </p:sp>
      <p:sp>
        <p:nvSpPr>
          <p:cNvPr id="5" name="Content Placeholder 4">
            <a:extLst>
              <a:ext uri="{FF2B5EF4-FFF2-40B4-BE49-F238E27FC236}">
                <a16:creationId xmlns:a16="http://schemas.microsoft.com/office/drawing/2014/main" id="{EE63E9F0-9A2F-4F10-9E61-F0F32F4D361F}"/>
              </a:ext>
            </a:extLst>
          </p:cNvPr>
          <p:cNvSpPr>
            <a:spLocks noGrp="1"/>
          </p:cNvSpPr>
          <p:nvPr>
            <p:ph idx="1"/>
          </p:nvPr>
        </p:nvSpPr>
        <p:spPr>
          <a:xfrm>
            <a:off x="1371599" y="1099323"/>
            <a:ext cx="10373557" cy="5381376"/>
          </a:xfrm>
        </p:spPr>
        <p:txBody>
          <a:bodyPr>
            <a:normAutofit fontScale="92500" lnSpcReduction="10000"/>
          </a:bodyPr>
          <a:lstStyle/>
          <a:p>
            <a:pPr marL="0" indent="0">
              <a:buNone/>
            </a:pPr>
            <a:r>
              <a:rPr lang="en-US" sz="2800" dirty="0">
                <a:sym typeface="Wingdings" panose="05000000000000000000" pitchFamily="2" charset="2"/>
              </a:rPr>
              <a:t>In groups, work through the script and see if you can piece together how it works.</a:t>
            </a:r>
            <a:r>
              <a:rPr lang="en-CA" sz="2800" dirty="0">
                <a:sym typeface="Wingdings" panose="05000000000000000000" pitchFamily="2" charset="2"/>
              </a:rPr>
              <a:t> Script we are covering in this class can be found here: </a:t>
            </a:r>
            <a:r>
              <a:rPr lang="en-CA" sz="2800" dirty="0">
                <a:hlinkClick r:id="rId2"/>
              </a:rPr>
              <a:t>https://github.com/sokdr/ScanPort/blob/master/ScanPort.sh</a:t>
            </a:r>
            <a:endParaRPr lang="en-CA" sz="2800" dirty="0"/>
          </a:p>
          <a:p>
            <a:endParaRPr lang="en-US" sz="2800" dirty="0">
              <a:sym typeface="Wingdings" panose="05000000000000000000" pitchFamily="2" charset="2"/>
            </a:endParaRPr>
          </a:p>
          <a:p>
            <a:pPr marL="0" indent="0">
              <a:buNone/>
            </a:pPr>
            <a:r>
              <a:rPr lang="en-US" sz="2800" dirty="0">
                <a:sym typeface="Wingdings" panose="05000000000000000000" pitchFamily="2" charset="2"/>
              </a:rPr>
              <a:t>As a group, collect your thoughts on each of the following sections of the script and be prepared to share them back to the class:</a:t>
            </a:r>
          </a:p>
          <a:p>
            <a:r>
              <a:rPr lang="en-US" sz="2800" dirty="0">
                <a:sym typeface="Wingdings" panose="05000000000000000000" pitchFamily="2" charset="2"/>
              </a:rPr>
              <a:t>Line 3</a:t>
            </a:r>
          </a:p>
          <a:p>
            <a:r>
              <a:rPr lang="en-US" sz="2800" dirty="0">
                <a:sym typeface="Wingdings" panose="05000000000000000000" pitchFamily="2" charset="2"/>
              </a:rPr>
              <a:t>Line 4</a:t>
            </a:r>
          </a:p>
          <a:p>
            <a:r>
              <a:rPr lang="en-US" sz="2800" dirty="0">
                <a:sym typeface="Wingdings" panose="05000000000000000000" pitchFamily="2" charset="2"/>
              </a:rPr>
              <a:t>Lines 6-9</a:t>
            </a:r>
          </a:p>
          <a:p>
            <a:r>
              <a:rPr lang="en-US" sz="2800" dirty="0">
                <a:sym typeface="Wingdings" panose="05000000000000000000" pitchFamily="2" charset="2"/>
              </a:rPr>
              <a:t>Line 11 (view the readme here: </a:t>
            </a:r>
            <a:r>
              <a:rPr lang="en-CA" sz="2800" dirty="0">
                <a:hlinkClick r:id="rId3"/>
              </a:rPr>
              <a:t>https://github.com/sokdr/ScanPort</a:t>
            </a:r>
            <a:r>
              <a:rPr lang="en-CA" sz="2800" dirty="0"/>
              <a:t>)</a:t>
            </a:r>
            <a:endParaRPr lang="en-US" sz="2800" dirty="0">
              <a:sym typeface="Wingdings" panose="05000000000000000000" pitchFamily="2" charset="2"/>
            </a:endParaRPr>
          </a:p>
          <a:p>
            <a:r>
              <a:rPr lang="en-US" sz="2800" dirty="0">
                <a:sym typeface="Wingdings" panose="05000000000000000000" pitchFamily="2" charset="2"/>
              </a:rPr>
              <a:t>Line 16</a:t>
            </a:r>
          </a:p>
          <a:p>
            <a:r>
              <a:rPr lang="en-US" sz="2800" dirty="0">
                <a:sym typeface="Wingdings" panose="05000000000000000000" pitchFamily="2" charset="2"/>
              </a:rPr>
              <a:t>Lines 16-57</a:t>
            </a:r>
          </a:p>
        </p:txBody>
      </p:sp>
      <p:sp>
        <p:nvSpPr>
          <p:cNvPr id="4" name="Slide Number Placeholder 3">
            <a:extLst>
              <a:ext uri="{FF2B5EF4-FFF2-40B4-BE49-F238E27FC236}">
                <a16:creationId xmlns:a16="http://schemas.microsoft.com/office/drawing/2014/main" id="{3C507F55-AD1D-4B32-A083-3264D377F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1D5840-4A49-4640-A480-501A25C802DA}" type="slidenum">
              <a:rPr kumimoji="0" 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60003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C13FD3-339E-4386-9FFC-2F660C8D8C2C}"/>
              </a:ext>
            </a:extLst>
          </p:cNvPr>
          <p:cNvSpPr>
            <a:spLocks noGrp="1"/>
          </p:cNvSpPr>
          <p:nvPr>
            <p:ph type="title"/>
          </p:nvPr>
        </p:nvSpPr>
        <p:spPr>
          <a:xfrm>
            <a:off x="1371600" y="199002"/>
            <a:ext cx="1573508" cy="615553"/>
          </a:xfrm>
        </p:spPr>
        <p:txBody>
          <a:bodyPr/>
          <a:lstStyle/>
          <a:p>
            <a:r>
              <a:rPr lang="en-US" dirty="0"/>
              <a:t>Line 3</a:t>
            </a:r>
          </a:p>
        </p:txBody>
      </p:sp>
      <p:pic>
        <p:nvPicPr>
          <p:cNvPr id="2" name="Content Placeholder 1">
            <a:extLst>
              <a:ext uri="{FF2B5EF4-FFF2-40B4-BE49-F238E27FC236}">
                <a16:creationId xmlns:a16="http://schemas.microsoft.com/office/drawing/2014/main" id="{8A05E990-2C84-4057-9797-E08F1E39BC77}"/>
              </a:ext>
            </a:extLst>
          </p:cNvPr>
          <p:cNvPicPr>
            <a:picLocks noGrp="1" noChangeAspect="1"/>
          </p:cNvPicPr>
          <p:nvPr>
            <p:ph idx="1"/>
          </p:nvPr>
        </p:nvPicPr>
        <p:blipFill>
          <a:blip r:embed="rId2"/>
          <a:stretch>
            <a:fillRect/>
          </a:stretch>
        </p:blipFill>
        <p:spPr>
          <a:xfrm>
            <a:off x="1148535" y="1178560"/>
            <a:ext cx="7162276" cy="1336040"/>
          </a:xfrm>
          <a:prstGeom prst="rect">
            <a:avLst/>
          </a:prstGeom>
        </p:spPr>
      </p:pic>
      <p:sp>
        <p:nvSpPr>
          <p:cNvPr id="4" name="Slide Number Placeholder 3">
            <a:extLst>
              <a:ext uri="{FF2B5EF4-FFF2-40B4-BE49-F238E27FC236}">
                <a16:creationId xmlns:a16="http://schemas.microsoft.com/office/drawing/2014/main" id="{3C507F55-AD1D-4B32-A083-3264D377F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1D5840-4A49-4640-A480-501A25C802DA}" type="slidenum">
              <a:rPr kumimoji="0" 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964D133D-A333-432A-A2FC-E4691FBBCFA6}"/>
              </a:ext>
            </a:extLst>
          </p:cNvPr>
          <p:cNvSpPr txBox="1"/>
          <p:nvPr/>
        </p:nvSpPr>
        <p:spPr>
          <a:xfrm>
            <a:off x="1371600" y="2878605"/>
            <a:ext cx="10287000" cy="1815882"/>
          </a:xfrm>
          <a:prstGeom prst="rect">
            <a:avLst/>
          </a:prstGeom>
          <a:noFill/>
        </p:spPr>
        <p:txBody>
          <a:bodyPr wrap="square" rtlCol="0">
            <a:spAutoFit/>
          </a:bodyPr>
          <a:lstStyle/>
          <a:p>
            <a:pPr marL="285750" indent="-285750">
              <a:buFont typeface="Arial" panose="020B0604020202020204" pitchFamily="34" charset="0"/>
              <a:buChar char="•"/>
            </a:pPr>
            <a:r>
              <a:rPr lang="en-CA" sz="2800" dirty="0"/>
              <a:t>Checks the ‘TERM’ environment variable for information on the type of terminal application being used</a:t>
            </a:r>
          </a:p>
          <a:p>
            <a:pPr marL="285750" indent="-285750">
              <a:buFont typeface="Arial" panose="020B0604020202020204" pitchFamily="34" charset="0"/>
              <a:buChar char="•"/>
            </a:pPr>
            <a:r>
              <a:rPr lang="en-CA" sz="2800" dirty="0"/>
              <a:t>Determines how to clear the screen</a:t>
            </a:r>
          </a:p>
          <a:p>
            <a:pPr marL="285750" indent="-285750">
              <a:buFont typeface="Arial" panose="020B0604020202020204" pitchFamily="34" charset="0"/>
              <a:buChar char="•"/>
            </a:pPr>
            <a:r>
              <a:rPr lang="en-CA" sz="2800" dirty="0"/>
              <a:t>Echo the clear-screen sequence for the current terminal</a:t>
            </a:r>
          </a:p>
        </p:txBody>
      </p:sp>
    </p:spTree>
    <p:extLst>
      <p:ext uri="{BB962C8B-B14F-4D97-AF65-F5344CB8AC3E}">
        <p14:creationId xmlns:p14="http://schemas.microsoft.com/office/powerpoint/2010/main" val="2559968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C13FD3-339E-4386-9FFC-2F660C8D8C2C}"/>
              </a:ext>
            </a:extLst>
          </p:cNvPr>
          <p:cNvSpPr>
            <a:spLocks noGrp="1"/>
          </p:cNvSpPr>
          <p:nvPr>
            <p:ph type="title"/>
          </p:nvPr>
        </p:nvSpPr>
        <p:spPr>
          <a:xfrm>
            <a:off x="1371600" y="199002"/>
            <a:ext cx="1573508" cy="615553"/>
          </a:xfrm>
        </p:spPr>
        <p:txBody>
          <a:bodyPr/>
          <a:lstStyle/>
          <a:p>
            <a:r>
              <a:rPr lang="en-US" dirty="0"/>
              <a:t>Line 4</a:t>
            </a:r>
          </a:p>
        </p:txBody>
      </p:sp>
      <p:sp>
        <p:nvSpPr>
          <p:cNvPr id="4" name="Slide Number Placeholder 3">
            <a:extLst>
              <a:ext uri="{FF2B5EF4-FFF2-40B4-BE49-F238E27FC236}">
                <a16:creationId xmlns:a16="http://schemas.microsoft.com/office/drawing/2014/main" id="{3C507F55-AD1D-4B32-A083-3264D377F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1D5840-4A49-4640-A480-501A25C802DA}" type="slidenum">
              <a:rPr kumimoji="0" 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1" name="Picture 10">
            <a:extLst>
              <a:ext uri="{FF2B5EF4-FFF2-40B4-BE49-F238E27FC236}">
                <a16:creationId xmlns:a16="http://schemas.microsoft.com/office/drawing/2014/main" id="{1623171B-4D75-42A2-969C-25C9DD4CF750}"/>
              </a:ext>
            </a:extLst>
          </p:cNvPr>
          <p:cNvPicPr>
            <a:picLocks noChangeAspect="1"/>
          </p:cNvPicPr>
          <p:nvPr/>
        </p:nvPicPr>
        <p:blipFill>
          <a:blip r:embed="rId2"/>
          <a:stretch>
            <a:fillRect/>
          </a:stretch>
        </p:blipFill>
        <p:spPr>
          <a:xfrm>
            <a:off x="1371599" y="1162049"/>
            <a:ext cx="9338249" cy="1261555"/>
          </a:xfrm>
          <a:prstGeom prst="rect">
            <a:avLst/>
          </a:prstGeom>
        </p:spPr>
      </p:pic>
      <p:sp>
        <p:nvSpPr>
          <p:cNvPr id="12" name="TextBox 11">
            <a:extLst>
              <a:ext uri="{FF2B5EF4-FFF2-40B4-BE49-F238E27FC236}">
                <a16:creationId xmlns:a16="http://schemas.microsoft.com/office/drawing/2014/main" id="{4C9F8485-0032-4D27-979A-4E0D730D572F}"/>
              </a:ext>
            </a:extLst>
          </p:cNvPr>
          <p:cNvSpPr txBox="1"/>
          <p:nvPr/>
        </p:nvSpPr>
        <p:spPr>
          <a:xfrm>
            <a:off x="1371599" y="2771098"/>
            <a:ext cx="10287000" cy="3108543"/>
          </a:xfrm>
          <a:prstGeom prst="rect">
            <a:avLst/>
          </a:prstGeom>
          <a:noFill/>
        </p:spPr>
        <p:txBody>
          <a:bodyPr wrap="square" rtlCol="0">
            <a:spAutoFit/>
          </a:bodyPr>
          <a:lstStyle/>
          <a:p>
            <a:pPr marL="285750" indent="-285750">
              <a:buFont typeface="Arial" panose="020B0604020202020204" pitchFamily="34" charset="0"/>
              <a:buChar char="•"/>
            </a:pPr>
            <a:r>
              <a:rPr lang="en-CA" sz="2800" dirty="0"/>
              <a:t>The ‘trap’ command traps signals sent to your script</a:t>
            </a:r>
          </a:p>
          <a:p>
            <a:pPr marL="285750" indent="-285750">
              <a:buFont typeface="Arial" panose="020B0604020202020204" pitchFamily="34" charset="0"/>
              <a:buChar char="•"/>
            </a:pPr>
            <a:r>
              <a:rPr lang="en-CA" sz="2800" dirty="0"/>
              <a:t>This example traps the ‘interrupt’ signal sent to bash when the user presses </a:t>
            </a:r>
            <a:r>
              <a:rPr lang="en-CA" sz="2800" dirty="0" err="1"/>
              <a:t>Ctrl+C</a:t>
            </a:r>
            <a:r>
              <a:rPr lang="en-CA" sz="2800" dirty="0"/>
              <a:t> on the keyboard</a:t>
            </a:r>
          </a:p>
          <a:p>
            <a:pPr marL="285750" indent="-285750">
              <a:buFont typeface="Arial" panose="020B0604020202020204" pitchFamily="34" charset="0"/>
              <a:buChar char="•"/>
            </a:pPr>
            <a:r>
              <a:rPr lang="en-CA" sz="2800" dirty="0"/>
              <a:t>The ‘</a:t>
            </a:r>
            <a:r>
              <a:rPr lang="en-CA" sz="2800" dirty="0" err="1"/>
              <a:t>ctrl_c</a:t>
            </a:r>
            <a:r>
              <a:rPr lang="en-CA" sz="2800" dirty="0"/>
              <a:t>’ refers to a function that is called when an interrupt signal is trapped</a:t>
            </a:r>
          </a:p>
          <a:p>
            <a:pPr marL="285750" indent="-285750">
              <a:buFont typeface="Arial" panose="020B0604020202020204" pitchFamily="34" charset="0"/>
              <a:buChar char="•"/>
            </a:pPr>
            <a:r>
              <a:rPr lang="en-CA" sz="2800" dirty="0"/>
              <a:t>Avoids interrupting a script when it may be modifying files or performing tasks that should not be interrupted</a:t>
            </a:r>
          </a:p>
        </p:txBody>
      </p:sp>
    </p:spTree>
    <p:extLst>
      <p:ext uri="{BB962C8B-B14F-4D97-AF65-F5344CB8AC3E}">
        <p14:creationId xmlns:p14="http://schemas.microsoft.com/office/powerpoint/2010/main" val="912166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C13FD3-339E-4386-9FFC-2F660C8D8C2C}"/>
              </a:ext>
            </a:extLst>
          </p:cNvPr>
          <p:cNvSpPr>
            <a:spLocks noGrp="1"/>
          </p:cNvSpPr>
          <p:nvPr>
            <p:ph type="title"/>
          </p:nvPr>
        </p:nvSpPr>
        <p:spPr>
          <a:xfrm>
            <a:off x="1371600" y="199002"/>
            <a:ext cx="2315699" cy="615553"/>
          </a:xfrm>
        </p:spPr>
        <p:txBody>
          <a:bodyPr/>
          <a:lstStyle/>
          <a:p>
            <a:r>
              <a:rPr lang="en-US" dirty="0"/>
              <a:t>Lines 6-9</a:t>
            </a:r>
          </a:p>
        </p:txBody>
      </p:sp>
      <p:sp>
        <p:nvSpPr>
          <p:cNvPr id="4" name="Slide Number Placeholder 3">
            <a:extLst>
              <a:ext uri="{FF2B5EF4-FFF2-40B4-BE49-F238E27FC236}">
                <a16:creationId xmlns:a16="http://schemas.microsoft.com/office/drawing/2014/main" id="{3C507F55-AD1D-4B32-A083-3264D377F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1D5840-4A49-4640-A480-501A25C802DA}" type="slidenum">
              <a:rPr kumimoji="0" 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964D133D-A333-432A-A2FC-E4691FBBCFA6}"/>
              </a:ext>
            </a:extLst>
          </p:cNvPr>
          <p:cNvSpPr txBox="1"/>
          <p:nvPr/>
        </p:nvSpPr>
        <p:spPr>
          <a:xfrm>
            <a:off x="1371600" y="3354959"/>
            <a:ext cx="10287000" cy="3108543"/>
          </a:xfrm>
          <a:prstGeom prst="rect">
            <a:avLst/>
          </a:prstGeom>
          <a:noFill/>
        </p:spPr>
        <p:txBody>
          <a:bodyPr wrap="square" rtlCol="0">
            <a:spAutoFit/>
          </a:bodyPr>
          <a:lstStyle/>
          <a:p>
            <a:pPr marL="285750" indent="-285750">
              <a:buFont typeface="Arial" panose="020B0604020202020204" pitchFamily="34" charset="0"/>
              <a:buChar char="•"/>
            </a:pPr>
            <a:r>
              <a:rPr lang="en-CA" sz="2800" dirty="0"/>
              <a:t>Function called ‘</a:t>
            </a:r>
            <a:r>
              <a:rPr lang="en-CA" sz="2800" dirty="0" err="1"/>
              <a:t>ctrl_c</a:t>
            </a:r>
            <a:r>
              <a:rPr lang="en-CA" sz="2800" dirty="0"/>
              <a:t>’</a:t>
            </a:r>
          </a:p>
          <a:p>
            <a:pPr marL="285750" indent="-285750">
              <a:buFont typeface="Arial" panose="020B0604020202020204" pitchFamily="34" charset="0"/>
              <a:buChar char="•"/>
            </a:pPr>
            <a:r>
              <a:rPr lang="en-CA" sz="2800" dirty="0"/>
              <a:t>A function is a block of code that can be reused by calling the function name, either in the script where the function is defined or you can store them separately in individual files and call them in any number of scripts</a:t>
            </a:r>
          </a:p>
          <a:p>
            <a:pPr marL="285750" indent="-285750">
              <a:buFont typeface="Arial" panose="020B0604020202020204" pitchFamily="34" charset="0"/>
              <a:buChar char="•"/>
            </a:pPr>
            <a:r>
              <a:rPr lang="en-CA" sz="2800" dirty="0"/>
              <a:t>This function echo’s a statement to the terminal then exits the script and sets the exit code to 0 (success)</a:t>
            </a:r>
          </a:p>
        </p:txBody>
      </p:sp>
      <p:pic>
        <p:nvPicPr>
          <p:cNvPr id="8" name="Picture 7">
            <a:extLst>
              <a:ext uri="{FF2B5EF4-FFF2-40B4-BE49-F238E27FC236}">
                <a16:creationId xmlns:a16="http://schemas.microsoft.com/office/drawing/2014/main" id="{B6071D3C-148E-464E-8777-5CEA987C7B2F}"/>
              </a:ext>
            </a:extLst>
          </p:cNvPr>
          <p:cNvPicPr>
            <a:picLocks noChangeAspect="1"/>
          </p:cNvPicPr>
          <p:nvPr/>
        </p:nvPicPr>
        <p:blipFill>
          <a:blip r:embed="rId2"/>
          <a:stretch>
            <a:fillRect/>
          </a:stretch>
        </p:blipFill>
        <p:spPr>
          <a:xfrm>
            <a:off x="435005" y="927010"/>
            <a:ext cx="11756995" cy="2488818"/>
          </a:xfrm>
          <a:prstGeom prst="rect">
            <a:avLst/>
          </a:prstGeom>
        </p:spPr>
      </p:pic>
    </p:spTree>
    <p:extLst>
      <p:ext uri="{BB962C8B-B14F-4D97-AF65-F5344CB8AC3E}">
        <p14:creationId xmlns:p14="http://schemas.microsoft.com/office/powerpoint/2010/main" val="3575975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C13FD3-339E-4386-9FFC-2F660C8D8C2C}"/>
              </a:ext>
            </a:extLst>
          </p:cNvPr>
          <p:cNvSpPr>
            <a:spLocks noGrp="1"/>
          </p:cNvSpPr>
          <p:nvPr>
            <p:ph type="title"/>
          </p:nvPr>
        </p:nvSpPr>
        <p:spPr>
          <a:xfrm>
            <a:off x="1371600" y="199002"/>
            <a:ext cx="1830566" cy="615553"/>
          </a:xfrm>
        </p:spPr>
        <p:txBody>
          <a:bodyPr/>
          <a:lstStyle/>
          <a:p>
            <a:r>
              <a:rPr lang="en-US" dirty="0"/>
              <a:t>Line 11</a:t>
            </a:r>
          </a:p>
        </p:txBody>
      </p:sp>
      <p:sp>
        <p:nvSpPr>
          <p:cNvPr id="4" name="Slide Number Placeholder 3">
            <a:extLst>
              <a:ext uri="{FF2B5EF4-FFF2-40B4-BE49-F238E27FC236}">
                <a16:creationId xmlns:a16="http://schemas.microsoft.com/office/drawing/2014/main" id="{3C507F55-AD1D-4B32-A083-3264D377F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1D5840-4A49-4640-A480-501A25C802DA}" type="slidenum">
              <a:rPr kumimoji="0" 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964D133D-A333-432A-A2FC-E4691FBBCFA6}"/>
              </a:ext>
            </a:extLst>
          </p:cNvPr>
          <p:cNvSpPr txBox="1"/>
          <p:nvPr/>
        </p:nvSpPr>
        <p:spPr>
          <a:xfrm>
            <a:off x="1371600" y="2539945"/>
            <a:ext cx="10287000" cy="3539430"/>
          </a:xfrm>
          <a:prstGeom prst="rect">
            <a:avLst/>
          </a:prstGeom>
          <a:noFill/>
        </p:spPr>
        <p:txBody>
          <a:bodyPr wrap="square" rtlCol="0">
            <a:spAutoFit/>
          </a:bodyPr>
          <a:lstStyle/>
          <a:p>
            <a:pPr marL="285750" indent="-285750">
              <a:buFont typeface="Arial" panose="020B0604020202020204" pitchFamily="34" charset="0"/>
              <a:buChar char="•"/>
            </a:pPr>
            <a:r>
              <a:rPr lang="en-CA" sz="2800" dirty="0"/>
              <a:t>IP address that is entered by the user when executing the script is saved into a ‘positional parameter’ variable</a:t>
            </a:r>
          </a:p>
          <a:p>
            <a:pPr marL="285750" indent="-285750">
              <a:buFont typeface="Arial" panose="020B0604020202020204" pitchFamily="34" charset="0"/>
              <a:buChar char="•"/>
            </a:pPr>
            <a:r>
              <a:rPr lang="en-CA" sz="2800" dirty="0"/>
              <a:t>Quotation marks are used around $1 so that if the variable includes a space then it is handled properly (always use double quotation marks around positional parameters)</a:t>
            </a:r>
          </a:p>
          <a:p>
            <a:pPr marL="285750" indent="-285750">
              <a:buFont typeface="Arial" panose="020B0604020202020204" pitchFamily="34" charset="0"/>
              <a:buChar char="•"/>
            </a:pPr>
            <a:r>
              <a:rPr lang="en-CA" sz="2800" dirty="0"/>
              <a:t>Script is executed with: </a:t>
            </a:r>
            <a:r>
              <a:rPr lang="en-CA" sz="2800" dirty="0">
                <a:solidFill>
                  <a:srgbClr val="FF0000"/>
                </a:solidFill>
              </a:rPr>
              <a:t>./scanport.sh 192.168.208.10</a:t>
            </a:r>
          </a:p>
          <a:p>
            <a:pPr marL="742950" lvl="1" indent="-285750">
              <a:buFont typeface="Arial" panose="020B0604020202020204" pitchFamily="34" charset="0"/>
              <a:buChar char="•"/>
            </a:pPr>
            <a:r>
              <a:rPr lang="en-CA" sz="2800" dirty="0"/>
              <a:t>$0 = </a:t>
            </a:r>
            <a:r>
              <a:rPr lang="en-CA" sz="2800" dirty="0">
                <a:solidFill>
                  <a:srgbClr val="FF0000"/>
                </a:solidFill>
              </a:rPr>
              <a:t>./scanport.sh</a:t>
            </a:r>
          </a:p>
          <a:p>
            <a:pPr marL="742950" lvl="1" indent="-285750">
              <a:buFont typeface="Arial" panose="020B0604020202020204" pitchFamily="34" charset="0"/>
              <a:buChar char="•"/>
            </a:pPr>
            <a:r>
              <a:rPr lang="en-CA" sz="2800" dirty="0"/>
              <a:t>$1 = </a:t>
            </a:r>
            <a:r>
              <a:rPr lang="en-CA" sz="2800" dirty="0">
                <a:solidFill>
                  <a:srgbClr val="FF0000"/>
                </a:solidFill>
              </a:rPr>
              <a:t>192.168.208.10</a:t>
            </a:r>
          </a:p>
        </p:txBody>
      </p:sp>
      <p:pic>
        <p:nvPicPr>
          <p:cNvPr id="8" name="Picture 7">
            <a:extLst>
              <a:ext uri="{FF2B5EF4-FFF2-40B4-BE49-F238E27FC236}">
                <a16:creationId xmlns:a16="http://schemas.microsoft.com/office/drawing/2014/main" id="{C310B5E8-14F5-4EF9-A7CB-E2375CECAF61}"/>
              </a:ext>
            </a:extLst>
          </p:cNvPr>
          <p:cNvPicPr>
            <a:picLocks noChangeAspect="1"/>
          </p:cNvPicPr>
          <p:nvPr/>
        </p:nvPicPr>
        <p:blipFill>
          <a:blip r:embed="rId2"/>
          <a:stretch>
            <a:fillRect/>
          </a:stretch>
        </p:blipFill>
        <p:spPr>
          <a:xfrm>
            <a:off x="1148535" y="1004987"/>
            <a:ext cx="5987988" cy="1344525"/>
          </a:xfrm>
          <a:prstGeom prst="rect">
            <a:avLst/>
          </a:prstGeom>
        </p:spPr>
      </p:pic>
    </p:spTree>
    <p:extLst>
      <p:ext uri="{BB962C8B-B14F-4D97-AF65-F5344CB8AC3E}">
        <p14:creationId xmlns:p14="http://schemas.microsoft.com/office/powerpoint/2010/main" val="418173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C13FD3-339E-4386-9FFC-2F660C8D8C2C}"/>
              </a:ext>
            </a:extLst>
          </p:cNvPr>
          <p:cNvSpPr>
            <a:spLocks noGrp="1"/>
          </p:cNvSpPr>
          <p:nvPr>
            <p:ph type="title"/>
          </p:nvPr>
        </p:nvSpPr>
        <p:spPr>
          <a:xfrm>
            <a:off x="1371600" y="199002"/>
            <a:ext cx="1858842" cy="615553"/>
          </a:xfrm>
        </p:spPr>
        <p:txBody>
          <a:bodyPr/>
          <a:lstStyle/>
          <a:p>
            <a:r>
              <a:rPr lang="en-US" dirty="0"/>
              <a:t>Line 16</a:t>
            </a:r>
          </a:p>
        </p:txBody>
      </p:sp>
      <p:sp>
        <p:nvSpPr>
          <p:cNvPr id="4" name="Slide Number Placeholder 3">
            <a:extLst>
              <a:ext uri="{FF2B5EF4-FFF2-40B4-BE49-F238E27FC236}">
                <a16:creationId xmlns:a16="http://schemas.microsoft.com/office/drawing/2014/main" id="{3C507F55-AD1D-4B32-A083-3264D377F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1D5840-4A49-4640-A480-501A25C802DA}" type="slidenum">
              <a:rPr kumimoji="0" 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964D133D-A333-432A-A2FC-E4691FBBCFA6}"/>
              </a:ext>
            </a:extLst>
          </p:cNvPr>
          <p:cNvSpPr txBox="1"/>
          <p:nvPr/>
        </p:nvSpPr>
        <p:spPr>
          <a:xfrm>
            <a:off x="429768" y="1358312"/>
            <a:ext cx="11762232" cy="4832092"/>
          </a:xfrm>
          <a:prstGeom prst="rect">
            <a:avLst/>
          </a:prstGeom>
          <a:noFill/>
        </p:spPr>
        <p:txBody>
          <a:bodyPr wrap="square" rtlCol="0">
            <a:spAutoFit/>
          </a:bodyPr>
          <a:lstStyle/>
          <a:p>
            <a:pPr marL="285750" indent="-285750">
              <a:buFont typeface="Arial" panose="020B0604020202020204" pitchFamily="34" charset="0"/>
              <a:buChar char="•"/>
            </a:pPr>
            <a:r>
              <a:rPr lang="en-CA" sz="2800" dirty="0"/>
              <a:t>If statement comparing the IP address provided with the expected structure of an IP address</a:t>
            </a:r>
          </a:p>
          <a:p>
            <a:pPr marL="285750" indent="-285750">
              <a:buFont typeface="Arial" panose="020B0604020202020204" pitchFamily="34" charset="0"/>
              <a:buChar char="•"/>
            </a:pPr>
            <a:r>
              <a:rPr lang="en-CA" sz="2800" dirty="0"/>
              <a:t>[[ ]] = bash shell keyword that performs a test using the expressions contained within the brackets</a:t>
            </a:r>
          </a:p>
          <a:p>
            <a:pPr marL="285750" indent="-285750">
              <a:buFont typeface="Arial" panose="020B0604020202020204" pitchFamily="34" charset="0"/>
              <a:buChar char="•"/>
            </a:pPr>
            <a:r>
              <a:rPr lang="en-CA" sz="2800" dirty="0"/>
              <a:t>=~ is a matching operator that tests if the string to the left matches the expression to the right</a:t>
            </a:r>
          </a:p>
          <a:p>
            <a:pPr marL="285750" indent="-285750">
              <a:buFont typeface="Arial" panose="020B0604020202020204" pitchFamily="34" charset="0"/>
              <a:buChar char="•"/>
            </a:pPr>
            <a:r>
              <a:rPr lang="en-CA" sz="2800" dirty="0"/>
              <a:t>[0-9]{1,3} = the test checks the string for characters between 0-9, has to find a minimum of 1 matching characters, and maximum of 3, before the first period</a:t>
            </a:r>
          </a:p>
          <a:p>
            <a:pPr marL="285750" indent="-285750">
              <a:buFont typeface="Arial" panose="020B0604020202020204" pitchFamily="34" charset="0"/>
              <a:buChar char="•"/>
            </a:pPr>
            <a:r>
              <a:rPr lang="en-CA" sz="2800" dirty="0"/>
              <a:t>\. Is defining the periods in the IP address, but the \ is used as an escape character so bash reads the period literally instead of as a special character</a:t>
            </a:r>
          </a:p>
          <a:p>
            <a:pPr marL="285750" indent="-285750">
              <a:buFont typeface="Arial" panose="020B0604020202020204" pitchFamily="34" charset="0"/>
              <a:buChar char="•"/>
            </a:pPr>
            <a:endParaRPr lang="en-CA" sz="2800" dirty="0"/>
          </a:p>
        </p:txBody>
      </p:sp>
      <p:pic>
        <p:nvPicPr>
          <p:cNvPr id="8" name="Picture 7">
            <a:extLst>
              <a:ext uri="{FF2B5EF4-FFF2-40B4-BE49-F238E27FC236}">
                <a16:creationId xmlns:a16="http://schemas.microsoft.com/office/drawing/2014/main" id="{B3877E0B-B8B6-4C42-9928-05E5FFE6CC13}"/>
              </a:ext>
            </a:extLst>
          </p:cNvPr>
          <p:cNvPicPr>
            <a:picLocks noChangeAspect="1"/>
          </p:cNvPicPr>
          <p:nvPr/>
        </p:nvPicPr>
        <p:blipFill>
          <a:blip r:embed="rId3"/>
          <a:stretch>
            <a:fillRect/>
          </a:stretch>
        </p:blipFill>
        <p:spPr>
          <a:xfrm>
            <a:off x="429768" y="823027"/>
            <a:ext cx="11658600" cy="526813"/>
          </a:xfrm>
          <a:prstGeom prst="rect">
            <a:avLst/>
          </a:prstGeom>
        </p:spPr>
      </p:pic>
    </p:spTree>
    <p:extLst>
      <p:ext uri="{BB962C8B-B14F-4D97-AF65-F5344CB8AC3E}">
        <p14:creationId xmlns:p14="http://schemas.microsoft.com/office/powerpoint/2010/main" val="2119546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C13FD3-339E-4386-9FFC-2F660C8D8C2C}"/>
              </a:ext>
            </a:extLst>
          </p:cNvPr>
          <p:cNvSpPr>
            <a:spLocks noGrp="1"/>
          </p:cNvSpPr>
          <p:nvPr>
            <p:ph type="title"/>
          </p:nvPr>
        </p:nvSpPr>
        <p:spPr>
          <a:xfrm>
            <a:off x="1371600" y="199002"/>
            <a:ext cx="2886368" cy="615553"/>
          </a:xfrm>
        </p:spPr>
        <p:txBody>
          <a:bodyPr/>
          <a:lstStyle/>
          <a:p>
            <a:r>
              <a:rPr lang="en-US" dirty="0"/>
              <a:t>Lines 16-57</a:t>
            </a:r>
          </a:p>
        </p:txBody>
      </p:sp>
      <p:sp>
        <p:nvSpPr>
          <p:cNvPr id="4" name="Slide Number Placeholder 3">
            <a:extLst>
              <a:ext uri="{FF2B5EF4-FFF2-40B4-BE49-F238E27FC236}">
                <a16:creationId xmlns:a16="http://schemas.microsoft.com/office/drawing/2014/main" id="{3C507F55-AD1D-4B32-A083-3264D377F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1D5840-4A49-4640-A480-501A25C802DA}" type="slidenum">
              <a:rPr kumimoji="0" 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964D133D-A333-432A-A2FC-E4691FBBCFA6}"/>
              </a:ext>
            </a:extLst>
          </p:cNvPr>
          <p:cNvSpPr txBox="1"/>
          <p:nvPr/>
        </p:nvSpPr>
        <p:spPr>
          <a:xfrm>
            <a:off x="533399" y="4140328"/>
            <a:ext cx="11658599" cy="2246769"/>
          </a:xfrm>
          <a:prstGeom prst="rect">
            <a:avLst/>
          </a:prstGeom>
          <a:noFill/>
        </p:spPr>
        <p:txBody>
          <a:bodyPr wrap="square" rtlCol="0">
            <a:spAutoFit/>
          </a:bodyPr>
          <a:lstStyle/>
          <a:p>
            <a:pPr marL="457200" indent="-457200">
              <a:buFont typeface="Arial" panose="020B0604020202020204" pitchFamily="34" charset="0"/>
              <a:buChar char="•"/>
            </a:pPr>
            <a:r>
              <a:rPr lang="en-CA" sz="2800" dirty="0"/>
              <a:t>If the $</a:t>
            </a:r>
            <a:r>
              <a:rPr lang="en-CA" sz="2800" dirty="0" err="1"/>
              <a:t>ip</a:t>
            </a:r>
            <a:r>
              <a:rPr lang="en-CA" sz="2800" dirty="0"/>
              <a:t> variable matches the expression then it will echo back</a:t>
            </a:r>
          </a:p>
          <a:p>
            <a:pPr marL="457200" indent="-457200">
              <a:buFont typeface="Arial" panose="020B0604020202020204" pitchFamily="34" charset="0"/>
              <a:buChar char="•"/>
            </a:pPr>
            <a:r>
              <a:rPr lang="en-CA" sz="2800" dirty="0"/>
              <a:t>Creates a variable named ‘START’ containing the date in format of seconds</a:t>
            </a:r>
          </a:p>
          <a:p>
            <a:pPr marL="457200" indent="-457200">
              <a:buFont typeface="Arial" panose="020B0604020202020204" pitchFamily="34" charset="0"/>
              <a:buChar char="•"/>
            </a:pPr>
            <a:r>
              <a:rPr lang="en-CA" sz="2800" dirty="0"/>
              <a:t>Pings the IP address once, redirects output to null file</a:t>
            </a:r>
          </a:p>
          <a:p>
            <a:pPr marL="457200" indent="-457200">
              <a:buFont typeface="Arial" panose="020B0604020202020204" pitchFamily="34" charset="0"/>
              <a:buChar char="•"/>
            </a:pPr>
            <a:r>
              <a:rPr lang="en-CA" sz="2800" dirty="0"/>
              <a:t>2&gt;&amp;1 is used to redirect standard error (2) to standard output (1) which is being redirected to /dev/null</a:t>
            </a:r>
          </a:p>
        </p:txBody>
      </p:sp>
      <p:pic>
        <p:nvPicPr>
          <p:cNvPr id="8" name="Picture 7">
            <a:extLst>
              <a:ext uri="{FF2B5EF4-FFF2-40B4-BE49-F238E27FC236}">
                <a16:creationId xmlns:a16="http://schemas.microsoft.com/office/drawing/2014/main" id="{E4B96211-A2E2-4AC6-8617-E755284BC2C4}"/>
              </a:ext>
            </a:extLst>
          </p:cNvPr>
          <p:cNvPicPr>
            <a:picLocks noChangeAspect="1"/>
          </p:cNvPicPr>
          <p:nvPr/>
        </p:nvPicPr>
        <p:blipFill>
          <a:blip r:embed="rId2"/>
          <a:stretch>
            <a:fillRect/>
          </a:stretch>
        </p:blipFill>
        <p:spPr>
          <a:xfrm>
            <a:off x="533400" y="814555"/>
            <a:ext cx="11658600" cy="3233440"/>
          </a:xfrm>
          <a:prstGeom prst="rect">
            <a:avLst/>
          </a:prstGeom>
        </p:spPr>
      </p:pic>
    </p:spTree>
    <p:extLst>
      <p:ext uri="{BB962C8B-B14F-4D97-AF65-F5344CB8AC3E}">
        <p14:creationId xmlns:p14="http://schemas.microsoft.com/office/powerpoint/2010/main" val="1052342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C13FD3-339E-4386-9FFC-2F660C8D8C2C}"/>
              </a:ext>
            </a:extLst>
          </p:cNvPr>
          <p:cNvSpPr>
            <a:spLocks noGrp="1"/>
          </p:cNvSpPr>
          <p:nvPr>
            <p:ph type="title"/>
          </p:nvPr>
        </p:nvSpPr>
        <p:spPr>
          <a:xfrm>
            <a:off x="1371600" y="199002"/>
            <a:ext cx="2886368" cy="615553"/>
          </a:xfrm>
        </p:spPr>
        <p:txBody>
          <a:bodyPr/>
          <a:lstStyle/>
          <a:p>
            <a:r>
              <a:rPr lang="en-US" dirty="0"/>
              <a:t>Lines 16-57</a:t>
            </a:r>
          </a:p>
        </p:txBody>
      </p:sp>
      <p:sp>
        <p:nvSpPr>
          <p:cNvPr id="4" name="Slide Number Placeholder 3">
            <a:extLst>
              <a:ext uri="{FF2B5EF4-FFF2-40B4-BE49-F238E27FC236}">
                <a16:creationId xmlns:a16="http://schemas.microsoft.com/office/drawing/2014/main" id="{3C507F55-AD1D-4B32-A083-3264D377F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A1D5840-4A49-4640-A480-501A25C802DA}" type="slidenum">
              <a:rPr kumimoji="0" lang="en-US" sz="11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E1120F3D-0595-4F7F-9427-43E680AF5838}"/>
              </a:ext>
            </a:extLst>
          </p:cNvPr>
          <p:cNvPicPr>
            <a:picLocks noChangeAspect="1"/>
          </p:cNvPicPr>
          <p:nvPr/>
        </p:nvPicPr>
        <p:blipFill>
          <a:blip r:embed="rId2"/>
          <a:stretch>
            <a:fillRect/>
          </a:stretch>
        </p:blipFill>
        <p:spPr>
          <a:xfrm>
            <a:off x="1371600" y="941832"/>
            <a:ext cx="8945044" cy="1407223"/>
          </a:xfrm>
          <a:prstGeom prst="rect">
            <a:avLst/>
          </a:prstGeom>
        </p:spPr>
      </p:pic>
      <p:sp>
        <p:nvSpPr>
          <p:cNvPr id="9" name="TextBox 8">
            <a:extLst>
              <a:ext uri="{FF2B5EF4-FFF2-40B4-BE49-F238E27FC236}">
                <a16:creationId xmlns:a16="http://schemas.microsoft.com/office/drawing/2014/main" id="{89F1A37B-1EF9-4708-B82A-3FB8279916D5}"/>
              </a:ext>
            </a:extLst>
          </p:cNvPr>
          <p:cNvSpPr txBox="1"/>
          <p:nvPr/>
        </p:nvSpPr>
        <p:spPr>
          <a:xfrm>
            <a:off x="1371600" y="2347363"/>
            <a:ext cx="10287000" cy="1384995"/>
          </a:xfrm>
          <a:prstGeom prst="rect">
            <a:avLst/>
          </a:prstGeom>
          <a:noFill/>
        </p:spPr>
        <p:txBody>
          <a:bodyPr wrap="square" rtlCol="0">
            <a:spAutoFit/>
          </a:bodyPr>
          <a:lstStyle/>
          <a:p>
            <a:pPr marL="285750" indent="-285750">
              <a:buFont typeface="Arial" panose="020B0604020202020204" pitchFamily="34" charset="0"/>
              <a:buChar char="•"/>
            </a:pPr>
            <a:r>
              <a:rPr lang="en-CA" sz="2800" dirty="0"/>
              <a:t>$? Checks the status code from the previous command that was executed (ping against $</a:t>
            </a:r>
            <a:r>
              <a:rPr lang="en-CA" sz="2800" dirty="0" err="1"/>
              <a:t>ip</a:t>
            </a:r>
            <a:r>
              <a:rPr lang="en-CA" sz="2800" dirty="0"/>
              <a:t>)</a:t>
            </a:r>
          </a:p>
          <a:p>
            <a:pPr marL="285750" indent="-285750">
              <a:buFont typeface="Arial" panose="020B0604020202020204" pitchFamily="34" charset="0"/>
              <a:buChar char="•"/>
            </a:pPr>
            <a:r>
              <a:rPr lang="en-CA" sz="2800" dirty="0"/>
              <a:t>If the ping was successful then it performs an echo command</a:t>
            </a:r>
          </a:p>
        </p:txBody>
      </p:sp>
      <p:pic>
        <p:nvPicPr>
          <p:cNvPr id="6" name="Picture 5">
            <a:extLst>
              <a:ext uri="{FF2B5EF4-FFF2-40B4-BE49-F238E27FC236}">
                <a16:creationId xmlns:a16="http://schemas.microsoft.com/office/drawing/2014/main" id="{1680B70E-347B-4D43-AF95-53401132FA3F}"/>
              </a:ext>
            </a:extLst>
          </p:cNvPr>
          <p:cNvPicPr>
            <a:picLocks noChangeAspect="1"/>
          </p:cNvPicPr>
          <p:nvPr/>
        </p:nvPicPr>
        <p:blipFill>
          <a:blip r:embed="rId3"/>
          <a:stretch>
            <a:fillRect/>
          </a:stretch>
        </p:blipFill>
        <p:spPr>
          <a:xfrm>
            <a:off x="1371600" y="3848490"/>
            <a:ext cx="8673803" cy="1115672"/>
          </a:xfrm>
          <a:prstGeom prst="rect">
            <a:avLst/>
          </a:prstGeom>
        </p:spPr>
      </p:pic>
      <p:sp>
        <p:nvSpPr>
          <p:cNvPr id="11" name="TextBox 10">
            <a:extLst>
              <a:ext uri="{FF2B5EF4-FFF2-40B4-BE49-F238E27FC236}">
                <a16:creationId xmlns:a16="http://schemas.microsoft.com/office/drawing/2014/main" id="{768FE82C-87D2-45D8-B255-0B5A323534C2}"/>
              </a:ext>
            </a:extLst>
          </p:cNvPr>
          <p:cNvSpPr txBox="1"/>
          <p:nvPr/>
        </p:nvSpPr>
        <p:spPr>
          <a:xfrm>
            <a:off x="1371600" y="5080294"/>
            <a:ext cx="10287000" cy="1384995"/>
          </a:xfrm>
          <a:prstGeom prst="rect">
            <a:avLst/>
          </a:prstGeom>
          <a:noFill/>
        </p:spPr>
        <p:txBody>
          <a:bodyPr wrap="square" rtlCol="0">
            <a:spAutoFit/>
          </a:bodyPr>
          <a:lstStyle/>
          <a:p>
            <a:pPr marL="285750" indent="-285750">
              <a:buFont typeface="Arial" panose="020B0604020202020204" pitchFamily="34" charset="0"/>
              <a:buChar char="•"/>
            </a:pPr>
            <a:r>
              <a:rPr lang="en-CA" sz="2800" dirty="0"/>
              <a:t>If the ping was not successful (status of something other than 0) then it goes to the ‘else’ statement and executes the echo command</a:t>
            </a:r>
          </a:p>
        </p:txBody>
      </p:sp>
    </p:spTree>
    <p:extLst>
      <p:ext uri="{BB962C8B-B14F-4D97-AF65-F5344CB8AC3E}">
        <p14:creationId xmlns:p14="http://schemas.microsoft.com/office/powerpoint/2010/main" val="3693844214"/>
      </p:ext>
    </p:extLst>
  </p:cSld>
  <p:clrMapOvr>
    <a:masterClrMapping/>
  </p:clrMapOvr>
</p:sld>
</file>

<file path=ppt/theme/theme1.xml><?xml version="1.0" encoding="utf-8"?>
<a:theme xmlns:a="http://schemas.openxmlformats.org/drawingml/2006/main" name="1_Office Theme">
  <a:themeElements>
    <a:clrScheme name="NSCC Brand Colour Theme">
      <a:dk1>
        <a:srgbClr val="000000"/>
      </a:dk1>
      <a:lt1>
        <a:sysClr val="window" lastClr="FFFFFF"/>
      </a:lt1>
      <a:dk2>
        <a:srgbClr val="8C8985"/>
      </a:dk2>
      <a:lt2>
        <a:srgbClr val="8EBBE5"/>
      </a:lt2>
      <a:accent1>
        <a:srgbClr val="10497E"/>
      </a:accent1>
      <a:accent2>
        <a:srgbClr val="8C8985"/>
      </a:accent2>
      <a:accent3>
        <a:srgbClr val="8EBBE5"/>
      </a:accent3>
      <a:accent4>
        <a:srgbClr val="BF0D3E"/>
      </a:accent4>
      <a:accent5>
        <a:srgbClr val="CEDC00"/>
      </a:accent5>
      <a:accent6>
        <a:srgbClr val="3C1053"/>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A75FC7B6BF7C498CD7B3EAD8D4130F" ma:contentTypeVersion="11" ma:contentTypeDescription="Create a new document." ma:contentTypeScope="" ma:versionID="8dd7008fad156825b52d70eb67376954">
  <xsd:schema xmlns:xsd="http://www.w3.org/2001/XMLSchema" xmlns:xs="http://www.w3.org/2001/XMLSchema" xmlns:p="http://schemas.microsoft.com/office/2006/metadata/properties" xmlns:ns3="1cbb6d17-cf84-4448-90bc-9c37ac7b8820" xmlns:ns4="2b3f11d3-e06f-483e-85d2-fc50beb488a5" targetNamespace="http://schemas.microsoft.com/office/2006/metadata/properties" ma:root="true" ma:fieldsID="549d7de20356392ea70d6bae20f6d110" ns3:_="" ns4:_="">
    <xsd:import namespace="1cbb6d17-cf84-4448-90bc-9c37ac7b8820"/>
    <xsd:import namespace="2b3f11d3-e06f-483e-85d2-fc50beb488a5"/>
    <xsd:element name="properties">
      <xsd:complexType>
        <xsd:sequence>
          <xsd:element name="documentManagement">
            <xsd:complexType>
              <xsd:all>
                <xsd:element ref="ns3:SharedWithDetails" minOccurs="0"/>
                <xsd:element ref="ns3:SharedWithUsers" minOccurs="0"/>
                <xsd:element ref="ns3:SharingHintHash" minOccurs="0"/>
                <xsd:element ref="ns4:MediaServiceMetadata" minOccurs="0"/>
                <xsd:element ref="ns4:MediaServiceFastMetadata" minOccurs="0"/>
                <xsd:element ref="ns4:MediaServiceAutoTags" minOccurs="0"/>
                <xsd:element ref="ns4:MediaServiceEventHashCode" minOccurs="0"/>
                <xsd:element ref="ns4:MediaServiceGenerationTime" minOccurs="0"/>
                <xsd:element ref="ns4:MediaServiceDateTaken" minOccurs="0"/>
                <xsd:element ref="ns4:MediaServiceLocatio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bb6d17-cf84-4448-90bc-9c37ac7b8820" elementFormDefault="qualified">
    <xsd:import namespace="http://schemas.microsoft.com/office/2006/documentManagement/types"/>
    <xsd:import namespace="http://schemas.microsoft.com/office/infopath/2007/PartnerControls"/>
    <xsd:element name="SharedWithDetails" ma:index="8" nillable="true" ma:displayName="Shared With Details" ma:description="" ma:internalName="SharedWithDetails" ma:readOnly="true">
      <xsd:simpleType>
        <xsd:restriction base="dms:Note">
          <xsd:maxLength value="255"/>
        </xsd:restriction>
      </xsd:simpleType>
    </xsd:element>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3f11d3-e06f-483e-85d2-fc50beb488a5"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B9DA7D-F320-4C1E-ABED-F8F017228FF0}">
  <ds:schemaRefs>
    <ds:schemaRef ds:uri="http://schemas.microsoft.com/sharepoint/v3/contenttype/forms"/>
  </ds:schemaRefs>
</ds:datastoreItem>
</file>

<file path=customXml/itemProps2.xml><?xml version="1.0" encoding="utf-8"?>
<ds:datastoreItem xmlns:ds="http://schemas.openxmlformats.org/officeDocument/2006/customXml" ds:itemID="{048561AD-7F8F-4F14-AE5E-C7E1E0EDA9E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BC73680-D899-4E26-AADD-FE89F9F700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bb6d17-cf84-4448-90bc-9c37ac7b8820"/>
    <ds:schemaRef ds:uri="2b3f11d3-e06f-483e-85d2-fc50beb488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1408</TotalTime>
  <Words>770</Words>
  <Application>Microsoft Office PowerPoint</Application>
  <PresentationFormat>Widescreen</PresentationFormat>
  <Paragraphs>68</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Interstate</vt:lpstr>
      <vt:lpstr>Interstate-Bold</vt:lpstr>
      <vt:lpstr>Interstate-Light</vt:lpstr>
      <vt:lpstr>Interstate-Regular</vt:lpstr>
      <vt:lpstr>Wingdings</vt:lpstr>
      <vt:lpstr>1_Office Theme</vt:lpstr>
      <vt:lpstr>PowerPoint Presentation</vt:lpstr>
      <vt:lpstr>Activity</vt:lpstr>
      <vt:lpstr>Line 3</vt:lpstr>
      <vt:lpstr>Line 4</vt:lpstr>
      <vt:lpstr>Lines 6-9</vt:lpstr>
      <vt:lpstr>Line 11</vt:lpstr>
      <vt:lpstr>Line 16</vt:lpstr>
      <vt:lpstr>Lines 16-57</vt:lpstr>
      <vt:lpstr>Lines 16-57</vt:lpstr>
      <vt:lpstr>Lines 16-57</vt:lpstr>
      <vt:lpstr>Lines 16-57</vt:lpstr>
      <vt:lpstr>Lines 16-57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Hinton,Pete</dc:creator>
  <cp:lastModifiedBy>McLeod,Ronald</cp:lastModifiedBy>
  <cp:revision>2</cp:revision>
  <dcterms:created xsi:type="dcterms:W3CDTF">2019-08-22T13:37:51Z</dcterms:created>
  <dcterms:modified xsi:type="dcterms:W3CDTF">2024-03-05T17:09:54Z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0x0101000CA75FC7B6BF7C498CD7B3EAD8D4130F</vt:lpwstr>
  </property>
</Properties>
</file>